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2.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5397" r:id="rId2"/>
    <p:sldMasterId id="2147485431" r:id="rId3"/>
  </p:sldMasterIdLst>
  <p:notesMasterIdLst>
    <p:notesMasterId r:id="rId18"/>
  </p:notesMasterIdLst>
  <p:handoutMasterIdLst>
    <p:handoutMasterId r:id="rId19"/>
  </p:handoutMasterIdLst>
  <p:sldIdLst>
    <p:sldId id="2076138465" r:id="rId4"/>
    <p:sldId id="264" r:id="rId5"/>
    <p:sldId id="4511" r:id="rId6"/>
    <p:sldId id="4512" r:id="rId7"/>
    <p:sldId id="4513" r:id="rId8"/>
    <p:sldId id="4514" r:id="rId9"/>
    <p:sldId id="4520" r:id="rId10"/>
    <p:sldId id="4515" r:id="rId11"/>
    <p:sldId id="2147469759" r:id="rId12"/>
    <p:sldId id="4516" r:id="rId13"/>
    <p:sldId id="2147469758" r:id="rId14"/>
    <p:sldId id="1840" r:id="rId15"/>
    <p:sldId id="2147469398" r:id="rId16"/>
    <p:sldId id="2147469757" r:id="rId1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ldId id="2076138465"/>
            <p14:sldId id="264"/>
            <p14:sldId id="4511"/>
            <p14:sldId id="4512"/>
            <p14:sldId id="4513"/>
            <p14:sldId id="4514"/>
            <p14:sldId id="4520"/>
            <p14:sldId id="4515"/>
            <p14:sldId id="2147469759"/>
            <p14:sldId id="4516"/>
            <p14:sldId id="2147469758"/>
            <p14:sldId id="1840"/>
            <p14:sldId id="2147469398"/>
            <p14:sldId id="2147469757"/>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69BC68-DF3D-46E0-A181-6D934A7BDD31}" v="10" dt="2022-02-11T13:55:39.3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8" autoAdjust="0"/>
    <p:restoredTop sz="96321" autoAdjust="0"/>
  </p:normalViewPr>
  <p:slideViewPr>
    <p:cSldViewPr snapToGrid="0">
      <p:cViewPr varScale="1">
        <p:scale>
          <a:sx n="80" d="100"/>
          <a:sy n="80" d="100"/>
        </p:scale>
        <p:origin x="60" y="330"/>
      </p:cViewPr>
      <p:guideLst>
        <p:guide orient="horz" pos="640"/>
        <p:guide pos="3840"/>
      </p:guideLst>
    </p:cSldViewPr>
  </p:slideViewPr>
  <p:outlineViewPr>
    <p:cViewPr>
      <p:scale>
        <a:sx n="33" d="100"/>
        <a:sy n="33" d="100"/>
      </p:scale>
      <p:origin x="0" y="-44436"/>
    </p:cViewPr>
  </p:outlineViewPr>
  <p:notesTextViewPr>
    <p:cViewPr>
      <p:scale>
        <a:sx n="3" d="2"/>
        <a:sy n="3" d="2"/>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2/11/2022 2:55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0T11:09:25.329"/>
    </inkml:context>
    <inkml:brush xml:id="br0">
      <inkml:brushProperty name="width" value="0.05" units="cm"/>
      <inkml:brushProperty name="height" value="0.05" units="cm"/>
    </inkml:brush>
  </inkml:definitions>
  <inkml:trace contextRef="#ctx0" brushRef="#br0">1 0 9816 0 0,'0'0'360'0'0,"1"2"-238"0"0,2 0-119 0 0,0 1-1 0 0,-1 0 0 0 0,0 0 1 0 0,0 0-1 0 0,4 6 1 0 0,8 11-98 0 0,-12-17-3 0 0,0-1 0 0 0,1 1-1 0 0,-1 0 1 0 0,0-1-1 0 0,-1 1 1 0 0,1 0-1 0 0,0 0 1 0 0,-1 0 0 0 0,0 0-1 0 0,0 1 1 0 0,0-1-1 0 0,0 0 1 0 0,0 0-1 0 0,0 1 1 0 0,-1-1 0 0 0,0 7-1 0 0,0-9-110 0 0,4 8-221 0 0,-3 2 154 0 0,-1-1-18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2/11/2022 2:55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0854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2/11/2022 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7788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2/11/2022 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7204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2/11/2022 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4537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2/11/2022 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7881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2/11/2022 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1181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2/11/2022 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latin typeface="Segoe"/>
            </a:endParaRPr>
          </a:p>
        </p:txBody>
      </p:sp>
    </p:spTree>
    <p:extLst>
      <p:ext uri="{BB962C8B-B14F-4D97-AF65-F5344CB8AC3E}">
        <p14:creationId xmlns:p14="http://schemas.microsoft.com/office/powerpoint/2010/main" val="14255998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2.xml"/><Relationship Id="rId4" Type="http://schemas.openxmlformats.org/officeDocument/2006/relationships/image" Target="../media/image41.jp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2.xml"/><Relationship Id="rId4" Type="http://schemas.openxmlformats.org/officeDocument/2006/relationships/image" Target="../media/image41.jp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2.xml"/><Relationship Id="rId4" Type="http://schemas.openxmlformats.org/officeDocument/2006/relationships/image" Target="../media/image41.jpg"/></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slideMaster" Target="../slideMasters/slideMaster3.xml"/><Relationship Id="rId5" Type="http://schemas.openxmlformats.org/officeDocument/2006/relationships/image" Target="../media/image51.emf"/><Relationship Id="rId4" Type="http://schemas.openxmlformats.org/officeDocument/2006/relationships/image" Target="../media/image50.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emf"/><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7.emf"/><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emf"/><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7.em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7.emf"/><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7.emf"/><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47.emf"/><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47.emf"/><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47.emf"/><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3.xml"/><Relationship Id="rId4" Type="http://schemas.openxmlformats.org/officeDocument/2006/relationships/image" Target="../media/image63.jpe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Master" Target="../slideMasters/slideMaster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3.xml"/><Relationship Id="rId4" Type="http://schemas.openxmlformats.org/officeDocument/2006/relationships/image" Target="../media/image74.jpeg"/></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9.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31.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1.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14123911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958586" y="-1"/>
            <a:ext cx="6233414" cy="6858001"/>
          </a:xfrm>
          <a:prstGeom prst="rect">
            <a:avLst/>
          </a:prstGeom>
        </p:spPr>
      </p:pic>
    </p:spTree>
    <p:extLst>
      <p:ext uri="{BB962C8B-B14F-4D97-AF65-F5344CB8AC3E}">
        <p14:creationId xmlns:p14="http://schemas.microsoft.com/office/powerpoint/2010/main" val="2018368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619765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82644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07798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59543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660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6584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623370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1569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98870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1211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26971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70254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661488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35002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678759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99427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9422821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74972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1606596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37945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9652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00807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68666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45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86145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16306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11047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73900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53996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69131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117963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37968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Tree>
    <p:extLst>
      <p:ext uri="{BB962C8B-B14F-4D97-AF65-F5344CB8AC3E}">
        <p14:creationId xmlns:p14="http://schemas.microsoft.com/office/powerpoint/2010/main" val="190979720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0189097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55039628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122554609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421157579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398552567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45402161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200190610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18211" y="0"/>
            <a:ext cx="5973790" cy="6858000"/>
          </a:xfrm>
          <a:prstGeom prst="rect">
            <a:avLst/>
          </a:prstGeom>
        </p:spPr>
      </p:pic>
    </p:spTree>
    <p:extLst>
      <p:ext uri="{BB962C8B-B14F-4D97-AF65-F5344CB8AC3E}">
        <p14:creationId xmlns:p14="http://schemas.microsoft.com/office/powerpoint/2010/main" val="296114912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1" y="0"/>
            <a:ext cx="5973790" cy="6858000"/>
          </a:xfrm>
          <a:prstGeom prst="rect">
            <a:avLst/>
          </a:prstGeom>
        </p:spPr>
      </p:pic>
    </p:spTree>
    <p:extLst>
      <p:ext uri="{BB962C8B-B14F-4D97-AF65-F5344CB8AC3E}">
        <p14:creationId xmlns:p14="http://schemas.microsoft.com/office/powerpoint/2010/main" val="244254476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18211" y="0"/>
            <a:ext cx="5973790" cy="6858000"/>
          </a:xfrm>
          <a:prstGeom prst="rect">
            <a:avLst/>
          </a:prstGeom>
        </p:spPr>
      </p:pic>
    </p:spTree>
    <p:extLst>
      <p:ext uri="{BB962C8B-B14F-4D97-AF65-F5344CB8AC3E}">
        <p14:creationId xmlns:p14="http://schemas.microsoft.com/office/powerpoint/2010/main" val="51729853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420388154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8" indent="0">
              <a:buNone/>
              <a:defRPr/>
            </a:lvl3pPr>
            <a:lvl4pPr marL="672298" indent="0">
              <a:buNone/>
              <a:defRPr/>
            </a:lvl4pPr>
            <a:lvl5pPr marL="896397"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8" indent="0">
              <a:buNone/>
              <a:defRPr/>
            </a:lvl3pPr>
            <a:lvl4pPr marL="672298" indent="0">
              <a:buNone/>
              <a:defRPr/>
            </a:lvl4pPr>
            <a:lvl5pPr marL="896397"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rgbClr val="000000"/>
                </a:solidFill>
              </a:defRPr>
            </a:lvl2pPr>
            <a:lvl3pPr marL="448198" indent="0">
              <a:buNone/>
              <a:defRPr/>
            </a:lvl3pPr>
            <a:lvl4pPr marL="672298"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5"/>
            <a:ext cx="11306469" cy="243143"/>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Medium: body copy Segoe UI Regular 14/18</a:t>
            </a:r>
          </a:p>
        </p:txBody>
      </p:sp>
    </p:spTree>
    <p:extLst>
      <p:ext uri="{BB962C8B-B14F-4D97-AF65-F5344CB8AC3E}">
        <p14:creationId xmlns:p14="http://schemas.microsoft.com/office/powerpoint/2010/main" val="335126822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149" marR="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9" marR="0" lvl="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9" marR="0" lvl="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32360120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2704725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32879381"/>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4957"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8463866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9"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7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4"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80637125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18148102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24858543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693673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8511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720951"/>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29842"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5405638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5648" y="2152784"/>
            <a:ext cx="3648727" cy="2589915"/>
          </a:xfrm>
          <a:prstGeom prst="rect">
            <a:avLst/>
          </a:prstGeom>
        </p:spPr>
      </p:pic>
      <p:pic>
        <p:nvPicPr>
          <p:cNvPr id="17" name="Picture 1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09574340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84556420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1185173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03708428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1" b="0" i="0" spc="0">
                <a:solidFill>
                  <a:srgbClr val="000000"/>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4442357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90731645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809671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2536687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296783"/>
          </a:xfrm>
          <a:prstGeom prst="rect">
            <a:avLst/>
          </a:prstGeom>
        </p:spPr>
        <p:txBody>
          <a:bodyPr/>
          <a:lstStyle>
            <a:lvl1pPr marL="284796" indent="-28479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55" indent="-27546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51" indent="-28479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54" indent="-22410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55" indent="-22410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944227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242785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0415"/>
          </a:xfrm>
        </p:spPr>
        <p:txBody>
          <a:bodyPr/>
          <a:lstStyle>
            <a:lvl1pPr marL="0" indent="0" algn="r">
              <a:lnSpc>
                <a:spcPct val="100000"/>
              </a:lnSpc>
              <a:buNone/>
              <a:defRPr sz="2400">
                <a:solidFill>
                  <a:schemeClr val="accent1"/>
                </a:solidFill>
              </a:defRPr>
            </a:lvl1pPr>
            <a:lvl2pPr marL="456063" indent="0" algn="ctr">
              <a:buNone/>
              <a:defRPr sz="1995"/>
            </a:lvl2pPr>
            <a:lvl3pPr marL="912125" indent="0" algn="ctr">
              <a:buNone/>
              <a:defRPr sz="1795"/>
            </a:lvl3pPr>
            <a:lvl4pPr marL="1368188" indent="0" algn="ctr">
              <a:buNone/>
              <a:defRPr sz="1596"/>
            </a:lvl4pPr>
            <a:lvl5pPr marL="1824250" indent="0" algn="ctr">
              <a:buNone/>
              <a:defRPr sz="1596"/>
            </a:lvl5pPr>
            <a:lvl6pPr marL="2280313" indent="0" algn="ctr">
              <a:buNone/>
              <a:defRPr sz="1596"/>
            </a:lvl6pPr>
            <a:lvl7pPr marL="2736374" indent="0" algn="ctr">
              <a:buNone/>
              <a:defRPr sz="1596"/>
            </a:lvl7pPr>
            <a:lvl8pPr marL="3192437" indent="0" algn="ctr">
              <a:buNone/>
              <a:defRPr sz="1596"/>
            </a:lvl8pPr>
            <a:lvl9pPr marL="3648499"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6063" indent="0">
              <a:buNone/>
              <a:defRPr/>
            </a:lvl2pPr>
            <a:lvl3pPr marL="912125" indent="0">
              <a:buNone/>
              <a:defRPr/>
            </a:lvl3pPr>
            <a:lvl4pPr marL="1368188" indent="0">
              <a:buNone/>
              <a:defRPr/>
            </a:lvl4pPr>
            <a:lvl5pPr marL="182425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9003343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49534"/>
          </a:xfrm>
        </p:spPr>
        <p:txBody>
          <a:bodyPr/>
          <a:lstStyle>
            <a:lvl1pPr marL="0" indent="0" algn="r">
              <a:lnSpc>
                <a:spcPct val="100000"/>
              </a:lnSpc>
              <a:buNone/>
              <a:defRPr sz="2394">
                <a:solidFill>
                  <a:schemeClr val="accent1"/>
                </a:solidFill>
              </a:defRPr>
            </a:lvl1pPr>
            <a:lvl2pPr marL="456063" indent="0" algn="ctr">
              <a:buNone/>
              <a:defRPr sz="1995"/>
            </a:lvl2pPr>
            <a:lvl3pPr marL="912125" indent="0" algn="ctr">
              <a:buNone/>
              <a:defRPr sz="1795"/>
            </a:lvl3pPr>
            <a:lvl4pPr marL="1368188" indent="0" algn="ctr">
              <a:buNone/>
              <a:defRPr sz="1596"/>
            </a:lvl4pPr>
            <a:lvl5pPr marL="1824250" indent="0" algn="ctr">
              <a:buNone/>
              <a:defRPr sz="1596"/>
            </a:lvl5pPr>
            <a:lvl6pPr marL="2280313" indent="0" algn="ctr">
              <a:buNone/>
              <a:defRPr sz="1596"/>
            </a:lvl6pPr>
            <a:lvl7pPr marL="2736374" indent="0" algn="ctr">
              <a:buNone/>
              <a:defRPr sz="1596"/>
            </a:lvl7pPr>
            <a:lvl8pPr marL="3192437" indent="0" algn="ctr">
              <a:buNone/>
              <a:defRPr sz="1596"/>
            </a:lvl8pPr>
            <a:lvl9pPr marL="3648499"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6063" indent="0">
              <a:buNone/>
              <a:defRPr/>
            </a:lvl2pPr>
            <a:lvl3pPr marL="912125" indent="0">
              <a:buNone/>
              <a:defRPr/>
            </a:lvl3pPr>
            <a:lvl4pPr marL="1368188" indent="0">
              <a:buNone/>
              <a:defRPr/>
            </a:lvl4pPr>
            <a:lvl5pPr marL="182425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4732202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65509846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51780297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70"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698135371"/>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70"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142442632"/>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2" rIns="182879" bIns="146302" numCol="1" spcCol="0" rtlCol="0" fromWordArt="0" anchor="t" anchorCtr="0" forceAA="0" compatLnSpc="1">
            <a:prstTxWarp prst="textNoShape">
              <a:avLst/>
            </a:prstTxWarp>
            <a:noAutofit/>
          </a:bodyPr>
          <a:lstStyle/>
          <a:p>
            <a:pPr defTabSz="932519"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2" rIns="182879" bIns="146302" numCol="1" spcCol="0" rtlCol="0" fromWordArt="0" anchor="t" anchorCtr="0" forceAA="0" compatLnSpc="1">
            <a:prstTxWarp prst="textNoShape">
              <a:avLst/>
            </a:prstTxWarp>
            <a:noAutofit/>
          </a:bodyPr>
          <a:lstStyle/>
          <a:p>
            <a:pPr defTabSz="93251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3" y="2918699"/>
            <a:ext cx="11081177" cy="1020602"/>
          </a:xfrm>
        </p:spPr>
        <p:txBody>
          <a:bodyPr anchor="ctr"/>
          <a:lstStyle>
            <a:lvl1pPr algn="ctr">
              <a:defRPr sz="4801">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664187320"/>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70" y="1506067"/>
            <a:ext cx="11081177" cy="2396047"/>
          </a:xfrm>
          <a:prstGeom prst="rect">
            <a:avLst/>
          </a:prstGeom>
        </p:spPr>
        <p:txBody>
          <a:bodyPr/>
          <a:lstStyle>
            <a:lvl1pPr marL="284081" indent="-284081">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7" indent="-27476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28" indent="-28408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67" indent="-22353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0008" indent="-22353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70"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858137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50375443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70"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887840281"/>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4207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33" Type="http://schemas.openxmlformats.org/officeDocument/2006/relationships/image" Target="../media/image1.emf"/><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29" Type="http://schemas.openxmlformats.org/officeDocument/2006/relationships/slideLayout" Target="../slideLayouts/slideLayout143.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32" Type="http://schemas.openxmlformats.org/officeDocument/2006/relationships/theme" Target="../theme/theme2.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31" Type="http://schemas.openxmlformats.org/officeDocument/2006/relationships/slideLayout" Target="../slideLayouts/slideLayout145.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slideLayout" Target="../slideLayouts/slideLayout144.xml"/><Relationship Id="rId8" Type="http://schemas.openxmlformats.org/officeDocument/2006/relationships/slideLayout" Target="../slideLayouts/slideLayout12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9" Type="http://schemas.openxmlformats.org/officeDocument/2006/relationships/slideLayout" Target="../slideLayouts/slideLayout184.xml"/><Relationship Id="rId21" Type="http://schemas.openxmlformats.org/officeDocument/2006/relationships/slideLayout" Target="../slideLayouts/slideLayout166.xml"/><Relationship Id="rId34" Type="http://schemas.openxmlformats.org/officeDocument/2006/relationships/slideLayout" Target="../slideLayouts/slideLayout179.xml"/><Relationship Id="rId42" Type="http://schemas.openxmlformats.org/officeDocument/2006/relationships/slideLayout" Target="../slideLayouts/slideLayout187.xml"/><Relationship Id="rId47" Type="http://schemas.openxmlformats.org/officeDocument/2006/relationships/slideLayout" Target="../slideLayouts/slideLayout192.xml"/><Relationship Id="rId7" Type="http://schemas.openxmlformats.org/officeDocument/2006/relationships/slideLayout" Target="../slideLayouts/slideLayout15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9" Type="http://schemas.openxmlformats.org/officeDocument/2006/relationships/slideLayout" Target="../slideLayouts/slideLayout174.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32" Type="http://schemas.openxmlformats.org/officeDocument/2006/relationships/slideLayout" Target="../slideLayouts/slideLayout177.xml"/><Relationship Id="rId37" Type="http://schemas.openxmlformats.org/officeDocument/2006/relationships/slideLayout" Target="../slideLayouts/slideLayout182.xml"/><Relationship Id="rId40" Type="http://schemas.openxmlformats.org/officeDocument/2006/relationships/slideLayout" Target="../slideLayouts/slideLayout185.xml"/><Relationship Id="rId45" Type="http://schemas.openxmlformats.org/officeDocument/2006/relationships/slideLayout" Target="../slideLayouts/slideLayout190.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36" Type="http://schemas.openxmlformats.org/officeDocument/2006/relationships/slideLayout" Target="../slideLayouts/slideLayout181.xml"/><Relationship Id="rId49" Type="http://schemas.openxmlformats.org/officeDocument/2006/relationships/image" Target="../media/image46.png"/><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31" Type="http://schemas.openxmlformats.org/officeDocument/2006/relationships/slideLayout" Target="../slideLayouts/slideLayout176.xml"/><Relationship Id="rId44" Type="http://schemas.openxmlformats.org/officeDocument/2006/relationships/slideLayout" Target="../slideLayouts/slideLayout189.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slideLayout" Target="../slideLayouts/slideLayout175.xml"/><Relationship Id="rId35" Type="http://schemas.openxmlformats.org/officeDocument/2006/relationships/slideLayout" Target="../slideLayouts/slideLayout180.xml"/><Relationship Id="rId43" Type="http://schemas.openxmlformats.org/officeDocument/2006/relationships/slideLayout" Target="../slideLayouts/slideLayout188.xml"/><Relationship Id="rId48" Type="http://schemas.openxmlformats.org/officeDocument/2006/relationships/theme" Target="../theme/theme3.xml"/><Relationship Id="rId8" Type="http://schemas.openxmlformats.org/officeDocument/2006/relationships/slideLayout" Target="../slideLayouts/slideLayout153.xml"/><Relationship Id="rId3" Type="http://schemas.openxmlformats.org/officeDocument/2006/relationships/slideLayout" Target="../slideLayouts/slideLayout148.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33" Type="http://schemas.openxmlformats.org/officeDocument/2006/relationships/slideLayout" Target="../slideLayouts/slideLayout178.xml"/><Relationship Id="rId38" Type="http://schemas.openxmlformats.org/officeDocument/2006/relationships/slideLayout" Target="../slideLayouts/slideLayout183.xml"/><Relationship Id="rId46" Type="http://schemas.openxmlformats.org/officeDocument/2006/relationships/slideLayout" Target="../slideLayouts/slideLayout191.xml"/><Relationship Id="rId20" Type="http://schemas.openxmlformats.org/officeDocument/2006/relationships/slideLayout" Target="../slideLayouts/slideLayout165.xml"/><Relationship Id="rId41" Type="http://schemas.openxmlformats.org/officeDocument/2006/relationships/slideLayout" Target="../slideLayouts/slideLayout186.xml"/><Relationship Id="rId1" Type="http://schemas.openxmlformats.org/officeDocument/2006/relationships/slideLayout" Target="../slideLayouts/slideLayout146.xml"/><Relationship Id="rId6"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6"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430" r:id="rId1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90940158"/>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8" r:id="rId21"/>
    <p:sldLayoutId id="2147485419" r:id="rId22"/>
    <p:sldLayoutId id="2147485420" r:id="rId23"/>
    <p:sldLayoutId id="2147485421" r:id="rId24"/>
    <p:sldLayoutId id="2147485422" r:id="rId25"/>
    <p:sldLayoutId id="2147485423" r:id="rId26"/>
    <p:sldLayoutId id="2147485424" r:id="rId27"/>
    <p:sldLayoutId id="2147485425" r:id="rId28"/>
    <p:sldLayoutId id="2147485426" r:id="rId29"/>
    <p:sldLayoutId id="2147485427" r:id="rId30"/>
    <p:sldLayoutId id="214748542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9" cstate="screen">
            <a:extLst>
              <a:ext uri="{28A0092B-C50C-407E-A947-70E740481C1C}">
                <a14:useLocalDpi xmlns:a14="http://schemas.microsoft.com/office/drawing/2010/main"/>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2962749149"/>
      </p:ext>
    </p:extLst>
  </p:cSld>
  <p:clrMap bg1="lt1" tx1="dk1" bg2="lt2" tx2="dk2" accent1="accent1" accent2="accent2" accent3="accent3" accent4="accent4" accent5="accent5" accent6="accent6" hlink="hlink" folHlink="folHlink"/>
  <p:sldLayoutIdLst>
    <p:sldLayoutId id="2147485432" r:id="rId1"/>
    <p:sldLayoutId id="2147485433" r:id="rId2"/>
    <p:sldLayoutId id="2147485434" r:id="rId3"/>
    <p:sldLayoutId id="2147485435" r:id="rId4"/>
    <p:sldLayoutId id="2147485436" r:id="rId5"/>
    <p:sldLayoutId id="2147485437" r:id="rId6"/>
    <p:sldLayoutId id="2147485438" r:id="rId7"/>
    <p:sldLayoutId id="2147485439" r:id="rId8"/>
    <p:sldLayoutId id="2147485440" r:id="rId9"/>
    <p:sldLayoutId id="2147485441" r:id="rId10"/>
    <p:sldLayoutId id="2147485442" r:id="rId11"/>
    <p:sldLayoutId id="2147485443" r:id="rId12"/>
    <p:sldLayoutId id="2147485444" r:id="rId13"/>
    <p:sldLayoutId id="2147485445" r:id="rId14"/>
    <p:sldLayoutId id="2147485446" r:id="rId15"/>
    <p:sldLayoutId id="2147485447" r:id="rId16"/>
    <p:sldLayoutId id="2147485448" r:id="rId17"/>
    <p:sldLayoutId id="2147485449" r:id="rId18"/>
    <p:sldLayoutId id="2147485450" r:id="rId19"/>
    <p:sldLayoutId id="2147485451" r:id="rId20"/>
    <p:sldLayoutId id="2147485452" r:id="rId21"/>
    <p:sldLayoutId id="2147485453" r:id="rId22"/>
    <p:sldLayoutId id="2147485454" r:id="rId23"/>
    <p:sldLayoutId id="2147485455" r:id="rId24"/>
    <p:sldLayoutId id="2147485456" r:id="rId25"/>
    <p:sldLayoutId id="2147485457" r:id="rId26"/>
    <p:sldLayoutId id="2147485458" r:id="rId27"/>
    <p:sldLayoutId id="2147485459" r:id="rId28"/>
    <p:sldLayoutId id="2147485460" r:id="rId29"/>
    <p:sldLayoutId id="2147485461" r:id="rId30"/>
    <p:sldLayoutId id="2147485462" r:id="rId31"/>
    <p:sldLayoutId id="2147485463" r:id="rId32"/>
    <p:sldLayoutId id="2147485464" r:id="rId33"/>
    <p:sldLayoutId id="2147485465" r:id="rId34"/>
    <p:sldLayoutId id="2147485466" r:id="rId35"/>
    <p:sldLayoutId id="2147485467" r:id="rId36"/>
    <p:sldLayoutId id="2147485468" r:id="rId37"/>
    <p:sldLayoutId id="2147485469" r:id="rId38"/>
    <p:sldLayoutId id="2147485470" r:id="rId39"/>
    <p:sldLayoutId id="2147485471" r:id="rId40"/>
    <p:sldLayoutId id="2147485472" r:id="rId41"/>
    <p:sldLayoutId id="2147485473" r:id="rId42"/>
    <p:sldLayoutId id="2147485474" r:id="rId43"/>
    <p:sldLayoutId id="2147485475" r:id="rId44"/>
    <p:sldLayoutId id="2147485476" r:id="rId45"/>
    <p:sldLayoutId id="2147485477" r:id="rId46"/>
    <p:sldLayoutId id="2147485478" r:id="rId47"/>
  </p:sldLayoutIdLst>
  <p:transition>
    <p:fade/>
  </p:transition>
  <p:hf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17.xml"/></Relationships>
</file>

<file path=ppt/slides/_rels/slide1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7.xml"/><Relationship Id="rId1" Type="http://schemas.openxmlformats.org/officeDocument/2006/relationships/slideLayout" Target="../slideLayouts/slideLayout121.xml"/><Relationship Id="rId4" Type="http://schemas.openxmlformats.org/officeDocument/2006/relationships/image" Target="NUL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6.xml"/></Relationships>
</file>

<file path=ppt/slides/_rels/slide14.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166.xml"/><Relationship Id="rId5" Type="http://schemas.openxmlformats.org/officeDocument/2006/relationships/image" Target="../media/image86.svg"/><Relationship Id="rId4" Type="http://schemas.openxmlformats.org/officeDocument/2006/relationships/image" Target="../media/image8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7.xml.rels><?xml version="1.0" encoding="UTF-8" standalone="yes"?>
<Relationships xmlns="http://schemas.openxmlformats.org/package/2006/relationships"><Relationship Id="rId3" Type="http://schemas.openxmlformats.org/officeDocument/2006/relationships/hyperlink" Target="https://azure.microsoft.com/overview/cloudnative" TargetMode="External"/><Relationship Id="rId2" Type="http://schemas.openxmlformats.org/officeDocument/2006/relationships/notesSlide" Target="../notesSlides/notesSlide5.xml"/><Relationship Id="rId1" Type="http://schemas.openxmlformats.org/officeDocument/2006/relationships/slideLayout" Target="../slideLayouts/slideLayout1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1.xml"/></Relationships>
</file>

<file path=ppt/slides/_rels/slide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413CABEA-ACF5-442F-AE52-2EE40DA250A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2" y="0"/>
            <a:ext cx="12190815" cy="6858000"/>
          </a:xfrm>
          <a:prstGeom prst="rect">
            <a:avLst/>
          </a:prstGeom>
        </p:spPr>
      </p:pic>
      <p:sp>
        <p:nvSpPr>
          <p:cNvPr id="4" name="Title 3">
            <a:extLst>
              <a:ext uri="{FF2B5EF4-FFF2-40B4-BE49-F238E27FC236}">
                <a16:creationId xmlns:a16="http://schemas.microsoft.com/office/drawing/2014/main" id="{F3185999-9C4D-408C-8B1B-B9233824951A}"/>
              </a:ext>
            </a:extLst>
          </p:cNvPr>
          <p:cNvSpPr>
            <a:spLocks noGrp="1"/>
          </p:cNvSpPr>
          <p:nvPr>
            <p:ph type="title"/>
          </p:nvPr>
        </p:nvSpPr>
        <p:spPr>
          <a:xfrm>
            <a:off x="5764947" y="456267"/>
            <a:ext cx="6078007" cy="1107996"/>
          </a:xfrm>
        </p:spPr>
        <p:txBody>
          <a:bodyPr/>
          <a:lstStyle/>
          <a:p>
            <a:r>
              <a:rPr lang="de-DE" dirty="0">
                <a:solidFill>
                  <a:schemeClr val="bg1"/>
                </a:solidFill>
              </a:rPr>
              <a:t>Überblick Microsoft Cloud Adoption Framework</a:t>
            </a:r>
          </a:p>
        </p:txBody>
      </p:sp>
    </p:spTree>
    <p:extLst>
      <p:ext uri="{BB962C8B-B14F-4D97-AF65-F5344CB8AC3E}">
        <p14:creationId xmlns:p14="http://schemas.microsoft.com/office/powerpoint/2010/main" val="33700353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FBDED88A-5D4B-4098-A286-4399166CBD41}"/>
              </a:ext>
            </a:extLst>
          </p:cNvPr>
          <p:cNvSpPr/>
          <p:nvPr/>
        </p:nvSpPr>
        <p:spPr>
          <a:xfrm>
            <a:off x="588263" y="2629969"/>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lvl="0" defTabSz="1155700">
              <a:lnSpc>
                <a:spcPct val="90000"/>
              </a:lnSpc>
              <a:spcBef>
                <a:spcPct val="0"/>
              </a:spcBef>
              <a:spcAft>
                <a:spcPct val="35000"/>
              </a:spcAft>
              <a:defRPr/>
            </a:pPr>
            <a:r>
              <a:rPr lang="en-US" sz="1800" dirty="0">
                <a:solidFill>
                  <a:srgbClr val="FFFFFF"/>
                </a:solidFill>
                <a:latin typeface="Segoe UI Semibold"/>
              </a:rPr>
              <a:t>Define business commitments</a:t>
            </a:r>
          </a:p>
          <a:p>
            <a:pPr marL="171450" lvl="1" indent="-171450" defTabSz="666750">
              <a:lnSpc>
                <a:spcPct val="90000"/>
              </a:lnSpc>
              <a:spcBef>
                <a:spcPct val="0"/>
              </a:spcBef>
              <a:spcAft>
                <a:spcPct val="15000"/>
              </a:spcAft>
              <a:buFont typeface="Arial" panose="020B0604020202020204" pitchFamily="34" charset="0"/>
              <a:buChar char="•"/>
              <a:defRPr/>
            </a:pPr>
            <a:r>
              <a:rPr lang="en-GB" sz="1600" dirty="0">
                <a:solidFill>
                  <a:srgbClr val="FFFFFF"/>
                </a:solidFill>
              </a:rPr>
              <a:t>Document supported workloads to establish operational commitments with the business and agree on cloud management investments for each workload.</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EC6E03FE-4667-46A7-A3EC-35891CF6ED91}"/>
              </a:ext>
            </a:extLst>
          </p:cNvPr>
          <p:cNvSpPr/>
          <p:nvPr/>
        </p:nvSpPr>
        <p:spPr>
          <a:xfrm>
            <a:off x="3395133" y="2629968"/>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lvl="1" defTabSz="1155700">
              <a:lnSpc>
                <a:spcPct val="90000"/>
              </a:lnSpc>
              <a:spcBef>
                <a:spcPct val="0"/>
              </a:spcBef>
              <a:spcAft>
                <a:spcPct val="35000"/>
              </a:spcAft>
              <a:defRPr/>
            </a:pPr>
            <a:r>
              <a:rPr lang="en-US" sz="1800" dirty="0">
                <a:solidFill>
                  <a:srgbClr val="FFFFFF"/>
                </a:solidFill>
                <a:latin typeface="Segoe UI Semibold"/>
              </a:rPr>
              <a:t>Establish a management baseline: </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171450" lvl="1" indent="-171450" defTabSz="666750">
              <a:lnSpc>
                <a:spcPct val="90000"/>
              </a:lnSpc>
              <a:spcBef>
                <a:spcPct val="0"/>
              </a:spcBef>
              <a:spcAft>
                <a:spcPct val="15000"/>
              </a:spcAft>
              <a:buFont typeface="Arial" panose="020B0604020202020204" pitchFamily="34" charset="0"/>
              <a:buChar char="•"/>
              <a:defRPr/>
            </a:pPr>
            <a:r>
              <a:rPr lang="en-GB" sz="1600" dirty="0">
                <a:solidFill>
                  <a:srgbClr val="FFFFFF"/>
                </a:solidFill>
              </a:rPr>
              <a:t>Define the criticality classifications, cloud management tools, and processes required to deliver your minimum commitment to operations management.</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BE4D3D2A-A834-45F5-A19C-E75E4813D9A8}"/>
              </a:ext>
            </a:extLst>
          </p:cNvPr>
          <p:cNvSpPr/>
          <p:nvPr/>
        </p:nvSpPr>
        <p:spPr>
          <a:xfrm>
            <a:off x="9008873" y="2636508"/>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lvl="1" defTabSz="1155700">
              <a:lnSpc>
                <a:spcPct val="90000"/>
              </a:lnSpc>
              <a:spcBef>
                <a:spcPct val="0"/>
              </a:spcBef>
              <a:spcAft>
                <a:spcPct val="35000"/>
              </a:spcAft>
              <a:defRPr/>
            </a:pPr>
            <a:r>
              <a:rPr lang="en-GB" sz="1800" dirty="0">
                <a:solidFill>
                  <a:srgbClr val="FFFFFF"/>
                </a:solidFill>
                <a:latin typeface="Segoe UI Semibold"/>
              </a:rPr>
              <a:t>Advanced operations and design principles:</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171450" lvl="1" indent="-171450" defTabSz="666750">
              <a:lnSpc>
                <a:spcPct val="90000"/>
              </a:lnSpc>
              <a:spcBef>
                <a:spcPct val="0"/>
              </a:spcBef>
              <a:spcAft>
                <a:spcPct val="15000"/>
              </a:spcAft>
              <a:buFont typeface="Arial" panose="020B0604020202020204" pitchFamily="34" charset="0"/>
              <a:buChar char="•"/>
              <a:defRPr/>
            </a:pPr>
            <a:r>
              <a:rPr lang="en-GB" sz="1600" dirty="0">
                <a:solidFill>
                  <a:srgbClr val="FFFFFF"/>
                </a:solidFill>
              </a:rPr>
              <a:t>Platforms or workloads that require a higher level of business commitment might require a deeper architecture review to deliver on resiliency and reliability commitments.</a:t>
            </a:r>
            <a:endParaRPr lang="en-US" sz="1600" dirty="0">
              <a:solidFill>
                <a:srgbClr val="FFFFFF"/>
              </a:solidFill>
            </a:endParaRPr>
          </a:p>
        </p:txBody>
      </p:sp>
      <p:sp>
        <p:nvSpPr>
          <p:cNvPr id="2" name="Title 1">
            <a:extLst>
              <a:ext uri="{FF2B5EF4-FFF2-40B4-BE49-F238E27FC236}">
                <a16:creationId xmlns:a16="http://schemas.microsoft.com/office/drawing/2014/main" id="{64AB48B1-2FD7-402B-9653-8A03116D97CF}"/>
              </a:ext>
            </a:extLst>
          </p:cNvPr>
          <p:cNvSpPr>
            <a:spLocks noGrp="1"/>
          </p:cNvSpPr>
          <p:nvPr>
            <p:ph type="title"/>
          </p:nvPr>
        </p:nvSpPr>
        <p:spPr/>
        <p:txBody>
          <a:bodyPr/>
          <a:lstStyle/>
          <a:p>
            <a:r>
              <a:rPr lang="en-US"/>
              <a:t>Manage and operations</a:t>
            </a:r>
          </a:p>
        </p:txBody>
      </p:sp>
      <p:sp>
        <p:nvSpPr>
          <p:cNvPr id="12" name="Rectangle 11">
            <a:extLst>
              <a:ext uri="{FF2B5EF4-FFF2-40B4-BE49-F238E27FC236}">
                <a16:creationId xmlns:a16="http://schemas.microsoft.com/office/drawing/2014/main" id="{C806CB95-FAA3-43EC-9696-56BE23F3F171}"/>
              </a:ext>
            </a:extLst>
          </p:cNvPr>
          <p:cNvSpPr/>
          <p:nvPr/>
        </p:nvSpPr>
        <p:spPr>
          <a:xfrm>
            <a:off x="588263" y="1312500"/>
            <a:ext cx="6096000"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Manage and operations enumerates, implements, and iteratively reviews related to the expected operational behavior of the service. </a:t>
            </a:r>
          </a:p>
        </p:txBody>
      </p:sp>
      <p:sp>
        <p:nvSpPr>
          <p:cNvPr id="19" name="Rectangle: Rounded Corners 18">
            <a:extLst>
              <a:ext uri="{FF2B5EF4-FFF2-40B4-BE49-F238E27FC236}">
                <a16:creationId xmlns:a16="http://schemas.microsoft.com/office/drawing/2014/main" id="{C66BB8F3-A4D2-443B-BC0B-FD442BE2E862}"/>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0" name="Group 19" descr="Ready">
            <a:extLst>
              <a:ext uri="{FF2B5EF4-FFF2-40B4-BE49-F238E27FC236}">
                <a16:creationId xmlns:a16="http://schemas.microsoft.com/office/drawing/2014/main" id="{7CDA1BD7-ADE3-4FA7-AA98-BF98C1D5D4A1}"/>
              </a:ext>
            </a:extLst>
          </p:cNvPr>
          <p:cNvGrpSpPr/>
          <p:nvPr/>
        </p:nvGrpSpPr>
        <p:grpSpPr>
          <a:xfrm>
            <a:off x="9310370" y="395708"/>
            <a:ext cx="1228859" cy="437524"/>
            <a:chOff x="6345065" y="2909875"/>
            <a:chExt cx="2323170" cy="827144"/>
          </a:xfrm>
        </p:grpSpPr>
        <p:sp>
          <p:nvSpPr>
            <p:cNvPr id="21" name="Rectangle: Rounded Corners 20">
              <a:extLst>
                <a:ext uri="{FF2B5EF4-FFF2-40B4-BE49-F238E27FC236}">
                  <a16:creationId xmlns:a16="http://schemas.microsoft.com/office/drawing/2014/main" id="{321C1489-B698-4958-AB47-0E3EDF4A7F94}"/>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DC6AF5AA-26DE-49A7-A1C6-CD82BEA0F02A}"/>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23" name="check 3" title="Icon of a checkmark with a circle around it">
              <a:extLst>
                <a:ext uri="{FF2B5EF4-FFF2-40B4-BE49-F238E27FC236}">
                  <a16:creationId xmlns:a16="http://schemas.microsoft.com/office/drawing/2014/main" id="{77157A98-095D-470F-B991-92C0E97876F7}"/>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 name="Group 23" descr="Plan">
            <a:extLst>
              <a:ext uri="{FF2B5EF4-FFF2-40B4-BE49-F238E27FC236}">
                <a16:creationId xmlns:a16="http://schemas.microsoft.com/office/drawing/2014/main" id="{C9BC934B-C8C2-461C-9D63-A1AA74BABC23}"/>
              </a:ext>
            </a:extLst>
          </p:cNvPr>
          <p:cNvGrpSpPr/>
          <p:nvPr/>
        </p:nvGrpSpPr>
        <p:grpSpPr>
          <a:xfrm>
            <a:off x="8011157" y="395708"/>
            <a:ext cx="1226203" cy="437524"/>
            <a:chOff x="3716688" y="2901128"/>
            <a:chExt cx="2318149" cy="827144"/>
          </a:xfrm>
        </p:grpSpPr>
        <p:sp>
          <p:nvSpPr>
            <p:cNvPr id="25" name="Rectangle: Rounded Corners 24">
              <a:extLst>
                <a:ext uri="{FF2B5EF4-FFF2-40B4-BE49-F238E27FC236}">
                  <a16:creationId xmlns:a16="http://schemas.microsoft.com/office/drawing/2014/main" id="{6C4D79AB-2C71-454F-8627-C5BB63885F90}"/>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8FA97576-1DE6-447F-BB90-1FC47D7873B5}"/>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27" name="BulletedList_E8FD" title="Icon of a bulleted list">
              <a:extLst>
                <a:ext uri="{FF2B5EF4-FFF2-40B4-BE49-F238E27FC236}">
                  <a16:creationId xmlns:a16="http://schemas.microsoft.com/office/drawing/2014/main" id="{DC48312E-71AE-47EE-9AD3-14F699AAAAFD}"/>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descr="Adpot">
            <a:extLst>
              <a:ext uri="{FF2B5EF4-FFF2-40B4-BE49-F238E27FC236}">
                <a16:creationId xmlns:a16="http://schemas.microsoft.com/office/drawing/2014/main" id="{1DCFA120-B5AB-40E6-98B7-4D40153A7DF6}"/>
              </a:ext>
            </a:extLst>
          </p:cNvPr>
          <p:cNvGrpSpPr/>
          <p:nvPr/>
        </p:nvGrpSpPr>
        <p:grpSpPr>
          <a:xfrm>
            <a:off x="10622288" y="395708"/>
            <a:ext cx="1206105" cy="437524"/>
            <a:chOff x="9006021" y="2909875"/>
            <a:chExt cx="2280155" cy="827144"/>
          </a:xfrm>
        </p:grpSpPr>
        <p:sp>
          <p:nvSpPr>
            <p:cNvPr id="29" name="Rectangle: Rounded Corners 28">
              <a:extLst>
                <a:ext uri="{FF2B5EF4-FFF2-40B4-BE49-F238E27FC236}">
                  <a16:creationId xmlns:a16="http://schemas.microsoft.com/office/drawing/2014/main" id="{C5DB0322-579F-4ACF-BC2A-09A1C6D94FF6}"/>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70EAF2C8-0719-4BE5-BE8E-D8300C31A997}"/>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1" name="arrow_3" title="Icon of an arrow pointing down at a line">
              <a:extLst>
                <a:ext uri="{FF2B5EF4-FFF2-40B4-BE49-F238E27FC236}">
                  <a16:creationId xmlns:a16="http://schemas.microsoft.com/office/drawing/2014/main" id="{9889128A-9F7F-41C6-8C37-062C439AFCCE}"/>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2" name="Group 31" descr="Define Strategy">
            <a:extLst>
              <a:ext uri="{FF2B5EF4-FFF2-40B4-BE49-F238E27FC236}">
                <a16:creationId xmlns:a16="http://schemas.microsoft.com/office/drawing/2014/main" id="{11328CC1-AD13-4EAA-85FA-7084525AD8CA}"/>
              </a:ext>
            </a:extLst>
          </p:cNvPr>
          <p:cNvGrpSpPr/>
          <p:nvPr/>
        </p:nvGrpSpPr>
        <p:grpSpPr>
          <a:xfrm>
            <a:off x="6629115" y="312170"/>
            <a:ext cx="1226203" cy="604598"/>
            <a:chOff x="1103923" y="2743198"/>
            <a:chExt cx="2318149" cy="1143000"/>
          </a:xfrm>
        </p:grpSpPr>
        <p:sp>
          <p:nvSpPr>
            <p:cNvPr id="33" name="Rectangle: Rounded Corners 32">
              <a:extLst>
                <a:ext uri="{FF2B5EF4-FFF2-40B4-BE49-F238E27FC236}">
                  <a16:creationId xmlns:a16="http://schemas.microsoft.com/office/drawing/2014/main" id="{44EAE548-CD8C-4C3D-8736-0F01073DCDB5}"/>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plan" title="Icon of a circle with an arrow projecting from it between two exes">
              <a:extLst>
                <a:ext uri="{FF2B5EF4-FFF2-40B4-BE49-F238E27FC236}">
                  <a16:creationId xmlns:a16="http://schemas.microsoft.com/office/drawing/2014/main" id="{87FCBF0E-B0B9-4092-9B28-A48DBD259F1C}"/>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5" name="TextBox 34">
              <a:extLst>
                <a:ext uri="{FF2B5EF4-FFF2-40B4-BE49-F238E27FC236}">
                  <a16:creationId xmlns:a16="http://schemas.microsoft.com/office/drawing/2014/main" id="{551C72F6-04E3-49F6-9155-5B14766E904F}"/>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36" name="Rectangle: Rounded Corners 35">
            <a:extLst>
              <a:ext uri="{FF2B5EF4-FFF2-40B4-BE49-F238E27FC236}">
                <a16:creationId xmlns:a16="http://schemas.microsoft.com/office/drawing/2014/main" id="{176010BB-3D6F-4478-9DFF-384BFF2EB585}"/>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7" name="Group 36" descr="Manage">
            <a:extLst>
              <a:ext uri="{FF2B5EF4-FFF2-40B4-BE49-F238E27FC236}">
                <a16:creationId xmlns:a16="http://schemas.microsoft.com/office/drawing/2014/main" id="{A1FA1CFA-C29A-4E1C-94C0-04F98EDC4CFF}"/>
              </a:ext>
            </a:extLst>
          </p:cNvPr>
          <p:cNvGrpSpPr/>
          <p:nvPr/>
        </p:nvGrpSpPr>
        <p:grpSpPr>
          <a:xfrm>
            <a:off x="9954953" y="1093250"/>
            <a:ext cx="1228859" cy="437524"/>
            <a:chOff x="6172864" y="5454930"/>
            <a:chExt cx="2323170" cy="827144"/>
          </a:xfrm>
        </p:grpSpPr>
        <p:sp>
          <p:nvSpPr>
            <p:cNvPr id="38" name="Rectangle: Rounded Corners 37">
              <a:extLst>
                <a:ext uri="{FF2B5EF4-FFF2-40B4-BE49-F238E27FC236}">
                  <a16:creationId xmlns:a16="http://schemas.microsoft.com/office/drawing/2014/main" id="{FCBDD06B-A669-4652-9D8A-2019632E687F}"/>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Trackers_EADF_bidi" title="Icon of a clipboard with a checklist on it">
              <a:extLst>
                <a:ext uri="{FF2B5EF4-FFF2-40B4-BE49-F238E27FC236}">
                  <a16:creationId xmlns:a16="http://schemas.microsoft.com/office/drawing/2014/main" id="{4CD2B81D-F942-4F4E-84EE-8CF3E57A1ACA}"/>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D0B2C2B8-F15A-492E-8C16-C00CB9841623}"/>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1" name="Group 40" descr="Govern">
            <a:extLst>
              <a:ext uri="{FF2B5EF4-FFF2-40B4-BE49-F238E27FC236}">
                <a16:creationId xmlns:a16="http://schemas.microsoft.com/office/drawing/2014/main" id="{07037658-48BA-4A8F-8190-7380DDA62A9E}"/>
              </a:ext>
            </a:extLst>
          </p:cNvPr>
          <p:cNvGrpSpPr/>
          <p:nvPr/>
        </p:nvGrpSpPr>
        <p:grpSpPr>
          <a:xfrm>
            <a:off x="8655740" y="1093250"/>
            <a:ext cx="1226203" cy="437524"/>
            <a:chOff x="3716688" y="5454930"/>
            <a:chExt cx="2318149" cy="827144"/>
          </a:xfrm>
        </p:grpSpPr>
        <p:sp>
          <p:nvSpPr>
            <p:cNvPr id="42" name="Rectangle: Rounded Corners 41">
              <a:extLst>
                <a:ext uri="{FF2B5EF4-FFF2-40B4-BE49-F238E27FC236}">
                  <a16:creationId xmlns:a16="http://schemas.microsoft.com/office/drawing/2014/main" id="{334EE2DB-3AA2-447E-889E-AE22A729CEDC}"/>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Org_ECA6" title="Icon of three boxes in a bracket chart">
              <a:extLst>
                <a:ext uri="{FF2B5EF4-FFF2-40B4-BE49-F238E27FC236}">
                  <a16:creationId xmlns:a16="http://schemas.microsoft.com/office/drawing/2014/main" id="{884FE61E-DDAC-44B6-A5EF-776A707FE9FE}"/>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4" name="TextBox 43">
              <a:extLst>
                <a:ext uri="{FF2B5EF4-FFF2-40B4-BE49-F238E27FC236}">
                  <a16:creationId xmlns:a16="http://schemas.microsoft.com/office/drawing/2014/main" id="{7A402CD2-36CA-4C64-A078-7ADEA887F64F}"/>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45" name="Rectangle 44">
            <a:extLst>
              <a:ext uri="{FF2B5EF4-FFF2-40B4-BE49-F238E27FC236}">
                <a16:creationId xmlns:a16="http://schemas.microsoft.com/office/drawing/2014/main" id="{7C05B4F5-2E21-4897-8EE3-039EC66259A9}"/>
              </a:ext>
              <a:ext uri="{C183D7F6-B498-43B3-948B-1728B52AA6E4}">
                <adec:decorative xmlns:adec="http://schemas.microsoft.com/office/drawing/2017/decorative" val="1"/>
              </a:ext>
            </a:extLst>
          </p:cNvPr>
          <p:cNvSpPr/>
          <p:nvPr/>
        </p:nvSpPr>
        <p:spPr bwMode="auto">
          <a:xfrm>
            <a:off x="6547958" y="217743"/>
            <a:ext cx="5399412" cy="741108"/>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CAE84FC-24A3-428A-8737-5EF54BA6EC61}"/>
              </a:ext>
              <a:ext uri="{C183D7F6-B498-43B3-948B-1728B52AA6E4}">
                <adec:decorative xmlns:adec="http://schemas.microsoft.com/office/drawing/2017/decorative" val="1"/>
              </a:ext>
            </a:extLst>
          </p:cNvPr>
          <p:cNvSpPr/>
          <p:nvPr/>
        </p:nvSpPr>
        <p:spPr bwMode="auto">
          <a:xfrm>
            <a:off x="8642350" y="1054100"/>
            <a:ext cx="1257300" cy="527050"/>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209EA815-EEE3-48A4-8CCB-DAF5925CE728}"/>
              </a:ext>
            </a:extLst>
          </p:cNvPr>
          <p:cNvSpPr/>
          <p:nvPr/>
        </p:nvSpPr>
        <p:spPr>
          <a:xfrm>
            <a:off x="6202003" y="2629967"/>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lvl="1" defTabSz="1155700">
              <a:lnSpc>
                <a:spcPct val="90000"/>
              </a:lnSpc>
              <a:spcBef>
                <a:spcPct val="0"/>
              </a:spcBef>
              <a:spcAft>
                <a:spcPct val="35000"/>
              </a:spcAft>
              <a:defRPr/>
            </a:pPr>
            <a:r>
              <a:rPr lang="en-US" sz="1800" dirty="0">
                <a:solidFill>
                  <a:srgbClr val="FFFFFF"/>
                </a:solidFill>
                <a:latin typeface="Segoe UI Semibold"/>
              </a:rPr>
              <a:t>Expand the management baseline: </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171450" lvl="1" indent="-171450" defTabSz="666750">
              <a:lnSpc>
                <a:spcPct val="90000"/>
              </a:lnSpc>
              <a:spcBef>
                <a:spcPct val="0"/>
              </a:spcBef>
              <a:spcAft>
                <a:spcPct val="15000"/>
              </a:spcAft>
              <a:buFont typeface="Arial" panose="020B0604020202020204" pitchFamily="34" charset="0"/>
              <a:buChar char="•"/>
              <a:defRPr/>
            </a:pPr>
            <a:r>
              <a:rPr lang="en-GB" sz="1600" dirty="0">
                <a:solidFill>
                  <a:srgbClr val="FFFFFF"/>
                </a:solidFill>
              </a:rPr>
              <a:t>Based on business commitments and operations decisions, make use of the included best practices to implement the required cloud management tooling.</a:t>
            </a:r>
            <a:endParaRPr lang="en-US" sz="1600" dirty="0">
              <a:solidFill>
                <a:srgbClr val="FFFFFF"/>
              </a:solidFill>
            </a:endParaRPr>
          </a:p>
        </p:txBody>
      </p:sp>
    </p:spTree>
    <p:extLst>
      <p:ext uri="{BB962C8B-B14F-4D97-AF65-F5344CB8AC3E}">
        <p14:creationId xmlns:p14="http://schemas.microsoft.com/office/powerpoint/2010/main" val="3823422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42" presetClass="path" presetSubtype="0" decel="100000" fill="hold" grpId="1" nodeType="withEffect">
                                  <p:stCondLst>
                                    <p:cond delay="0"/>
                                  </p:stCondLst>
                                  <p:childTnLst>
                                    <p:animMotion origin="layout" path="M -2.5E-6 0.04491 L -2.5E-6 -4.07407E-6 " pathEditMode="relative" rAng="0" ptsTypes="AA">
                                      <p:cBhvr>
                                        <p:cTn id="9" dur="600" fill="hold"/>
                                        <p:tgtEl>
                                          <p:spTgt spid="50"/>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par>
                                <p:cTn id="15" presetID="42" presetClass="path" presetSubtype="0" decel="100000" fill="hold" grpId="1" nodeType="withEffect">
                                  <p:stCondLst>
                                    <p:cond delay="0"/>
                                  </p:stCondLst>
                                  <p:childTnLst>
                                    <p:animMotion origin="layout" path="M 5E-6 0.04491 L 5E-6 -4.07407E-6 " pathEditMode="relative" rAng="0" ptsTypes="AA">
                                      <p:cBhvr>
                                        <p:cTn id="16" dur="600" fill="hold"/>
                                        <p:tgtEl>
                                          <p:spTgt spid="51"/>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42" presetClass="path" presetSubtype="0" decel="100000" fill="hold" grpId="1" nodeType="withEffect">
                                  <p:stCondLst>
                                    <p:cond delay="0"/>
                                  </p:stCondLst>
                                  <p:childTnLst>
                                    <p:animMotion origin="layout" path="M 5E-6 0.04491 L 5E-6 -4.07407E-6 " pathEditMode="relative" rAng="0" ptsTypes="AA">
                                      <p:cBhvr>
                                        <p:cTn id="23" dur="600" fill="hold"/>
                                        <p:tgtEl>
                                          <p:spTgt spid="47"/>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42" presetClass="path" presetSubtype="0" decel="100000" fill="hold" grpId="1" nodeType="withEffect">
                                  <p:stCondLst>
                                    <p:cond delay="0"/>
                                  </p:stCondLst>
                                  <p:childTnLst>
                                    <p:animMotion origin="layout" path="M 5E-6 0.04491 L 5E-6 -4.07407E-6 " pathEditMode="relative" rAng="0" ptsTypes="AA">
                                      <p:cBhvr>
                                        <p:cTn id="30" dur="600" fill="hold"/>
                                        <p:tgtEl>
                                          <p:spTgt spid="52"/>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47" grpId="0" animBg="1"/>
      <p:bldP spid="4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9577A-562A-4EA0-BDAC-D3F8375DA8E9}"/>
              </a:ext>
            </a:extLst>
          </p:cNvPr>
          <p:cNvSpPr>
            <a:spLocks noGrp="1"/>
          </p:cNvSpPr>
          <p:nvPr>
            <p:ph type="title"/>
          </p:nvPr>
        </p:nvSpPr>
        <p:spPr>
          <a:xfrm>
            <a:off x="588263" y="457200"/>
            <a:ext cx="11018520" cy="553998"/>
          </a:xfrm>
        </p:spPr>
        <p:txBody>
          <a:bodyPr wrap="square" anchor="t">
            <a:normAutofit/>
          </a:bodyPr>
          <a:lstStyle/>
          <a:p>
            <a:r>
              <a:rPr lang="en-GB" dirty="0"/>
              <a:t>Cloud Adoption Framework's Manage methodology</a:t>
            </a:r>
            <a:endParaRPr lang="de-DE" dirty="0"/>
          </a:p>
        </p:txBody>
      </p:sp>
      <p:pic>
        <p:nvPicPr>
          <p:cNvPr id="1026" name="Picture 2" descr="Manage methodology of the Cloud Adoption Framework">
            <a:extLst>
              <a:ext uri="{FF2B5EF4-FFF2-40B4-BE49-F238E27FC236}">
                <a16:creationId xmlns:a16="http://schemas.microsoft.com/office/drawing/2014/main" id="{73FAF097-2981-4740-852A-92E6DC10094C}"/>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584200" y="1441699"/>
            <a:ext cx="11018838" cy="4820740"/>
          </a:xfrm>
          <a:prstGeom prst="rect">
            <a:avLst/>
          </a:prstGeom>
          <a:solidFill>
            <a:srgbClr val="FFFFFF"/>
          </a:solidFill>
        </p:spPr>
      </p:pic>
    </p:spTree>
    <p:extLst>
      <p:ext uri="{BB962C8B-B14F-4D97-AF65-F5344CB8AC3E}">
        <p14:creationId xmlns:p14="http://schemas.microsoft.com/office/powerpoint/2010/main" val="345268120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588263" y="457200"/>
            <a:ext cx="11018520" cy="553998"/>
          </a:xfrm>
        </p:spPr>
        <p:txBody>
          <a:bodyPr/>
          <a:lstStyle/>
          <a:p>
            <a:r>
              <a:rPr lang="en-US"/>
              <a:t>Microsoft Cloud Adoption Framework for Azure</a:t>
            </a:r>
          </a:p>
        </p:txBody>
      </p:sp>
      <p:cxnSp>
        <p:nvCxnSpPr>
          <p:cNvPr id="72" name="Straight Arrow Connector 71">
            <a:extLst>
              <a:ext uri="{FF2B5EF4-FFF2-40B4-BE49-F238E27FC236}">
                <a16:creationId xmlns:a16="http://schemas.microsoft.com/office/drawing/2014/main" id="{40037F0D-5466-4477-94FD-F614276676D6}"/>
              </a:ext>
              <a:ext uri="{C183D7F6-B498-43B3-948B-1728B52AA6E4}">
                <adec:decorative xmlns:adec="http://schemas.microsoft.com/office/drawing/2017/decorative" val="1"/>
              </a:ext>
            </a:extLst>
          </p:cNvPr>
          <p:cNvCxnSpPr>
            <a:cxnSpLocks/>
          </p:cNvCxnSpPr>
          <p:nvPr/>
        </p:nvCxnSpPr>
        <p:spPr>
          <a:xfrm>
            <a:off x="3296744" y="5070145"/>
            <a:ext cx="8161518" cy="0"/>
          </a:xfrm>
          <a:prstGeom prst="straightConnector1">
            <a:avLst/>
          </a:prstGeom>
          <a:ln w="22225">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8950216"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6214128"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3E2F3EE4-5905-4314-94F9-F3B00E5FCAC3}"/>
              </a:ext>
            </a:extLst>
          </p:cNvPr>
          <p:cNvSpPr txBox="1"/>
          <p:nvPr/>
        </p:nvSpPr>
        <p:spPr>
          <a:xfrm>
            <a:off x="6336998" y="2014253"/>
            <a:ext cx="208945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Ready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endParaRP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Azure readiness guide</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First landing zone</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Expand the blueprint</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Best practice Validation</a:t>
            </a:r>
          </a:p>
        </p:txBody>
      </p:sp>
      <p:sp>
        <p:nvSpPr>
          <p:cNvPr id="76"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3471598"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07EB3BB5-D724-4542-8D33-DC95B2A403CB}"/>
              </a:ext>
            </a:extLst>
          </p:cNvPr>
          <p:cNvSpPr txBox="1"/>
          <p:nvPr/>
        </p:nvSpPr>
        <p:spPr>
          <a:xfrm>
            <a:off x="3462298" y="2014253"/>
            <a:ext cx="2347393"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Plan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endParaRP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Digital estate</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sp>
        <p:nvSpPr>
          <p:cNvPr id="78"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3296744" y="1236910"/>
            <a:ext cx="8161518" cy="2808919"/>
          </a:xfrm>
          <a:prstGeom prst="roundRect">
            <a:avLst>
              <a:gd name="adj" fmla="val 2546"/>
            </a:avLst>
          </a:prstGeom>
          <a:no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31B09133-CED7-4A97-BF57-B55557733130}"/>
              </a:ext>
            </a:extLst>
          </p:cNvPr>
          <p:cNvSpPr/>
          <p:nvPr/>
        </p:nvSpPr>
        <p:spPr>
          <a:xfrm>
            <a:off x="8912790" y="1824615"/>
            <a:ext cx="2355005"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80" name="check 3">
            <a:extLst>
              <a:ext uri="{FF2B5EF4-FFF2-40B4-BE49-F238E27FC236}">
                <a16:creationId xmlns:a16="http://schemas.microsoft.com/office/drawing/2014/main" id="{405B9348-AE3D-4CF6-8B5A-5C70C2BC3BFE}"/>
              </a:ext>
              <a:ext uri="{C183D7F6-B498-43B3-948B-1728B52AA6E4}">
                <adec:decorative xmlns:adec="http://schemas.microsoft.com/office/drawing/2017/decorative" val="1"/>
              </a:ext>
            </a:extLst>
          </p:cNvPr>
          <p:cNvSpPr>
            <a:spLocks noChangeAspect="1" noEditPoints="1"/>
          </p:cNvSpPr>
          <p:nvPr/>
        </p:nvSpPr>
        <p:spPr bwMode="auto">
          <a:xfrm>
            <a:off x="7170259" y="1568644"/>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BulletedList_E8FD">
            <a:extLst>
              <a:ext uri="{FF2B5EF4-FFF2-40B4-BE49-F238E27FC236}">
                <a16:creationId xmlns:a16="http://schemas.microsoft.com/office/drawing/2014/main" id="{B7E7A391-164E-483E-9508-C064DE9BA55F}"/>
              </a:ext>
              <a:ext uri="{C183D7F6-B498-43B3-948B-1728B52AA6E4}">
                <adec:decorative xmlns:adec="http://schemas.microsoft.com/office/drawing/2017/decorative" val="1"/>
              </a:ext>
            </a:extLst>
          </p:cNvPr>
          <p:cNvSpPr>
            <a:spLocks noChangeAspect="1" noEditPoints="1"/>
          </p:cNvSpPr>
          <p:nvPr/>
        </p:nvSpPr>
        <p:spPr bwMode="auto">
          <a:xfrm>
            <a:off x="4430015" y="1622839"/>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arrow_3">
            <a:extLst>
              <a:ext uri="{FF2B5EF4-FFF2-40B4-BE49-F238E27FC236}">
                <a16:creationId xmlns:a16="http://schemas.microsoft.com/office/drawing/2014/main" id="{037F71B0-833E-49AD-81EA-DEF80F6B73E6}"/>
              </a:ext>
              <a:ext uri="{C183D7F6-B498-43B3-948B-1728B52AA6E4}">
                <adec:decorative xmlns:adec="http://schemas.microsoft.com/office/drawing/2017/decorative" val="1"/>
              </a:ext>
            </a:extLst>
          </p:cNvPr>
          <p:cNvSpPr>
            <a:spLocks noChangeAspect="1" noEditPoints="1"/>
          </p:cNvSpPr>
          <p:nvPr/>
        </p:nvSpPr>
        <p:spPr bwMode="auto">
          <a:xfrm>
            <a:off x="10010454" y="1563225"/>
            <a:ext cx="159678" cy="27499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3"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707340"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738334" y="2014253"/>
            <a:ext cx="2211913"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43A5E"/>
                </a:solidFill>
                <a:effectLst/>
                <a:uLnTx/>
                <a:uFillTx/>
                <a:latin typeface="Segoe UI Semibold"/>
                <a:ea typeface="+mn-lt"/>
                <a:cs typeface="Segoe UI Semibold"/>
              </a:rPr>
              <a:t>Define Strategy</a:t>
            </a:r>
            <a:endParaRPr kumimoji="0" lang="en-US" sz="1600" b="1" i="0" u="none" strike="noStrike" kern="1200" cap="none" spc="0" normalizeH="0" baseline="0" noProof="0" dirty="0">
              <a:ln>
                <a:noFill/>
              </a:ln>
              <a:solidFill>
                <a:srgbClr val="243A5E"/>
              </a:solidFill>
              <a:effectLst/>
              <a:uLnTx/>
              <a:uFillTx/>
              <a:latin typeface="Segoe UI Semibold" panose="020B0702040204020203" pitchFamily="34" charset="0"/>
              <a:ea typeface="+mn-lt"/>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endParaRP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Understand motivations</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Business outcomes</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Business justification</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Prioritize project</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5" name="plan">
            <a:extLst>
              <a:ext uri="{FF2B5EF4-FFF2-40B4-BE49-F238E27FC236}">
                <a16:creationId xmlns:a16="http://schemas.microsoft.com/office/drawing/2014/main" id="{7EC3DB8A-CE1B-420C-B633-3672634A58FB}"/>
              </a:ext>
              <a:ext uri="{C183D7F6-B498-43B3-948B-1728B52AA6E4}">
                <adec:decorative xmlns:adec="http://schemas.microsoft.com/office/drawing/2017/decorative" val="1"/>
              </a:ext>
            </a:extLst>
          </p:cNvPr>
          <p:cNvSpPr>
            <a:spLocks noChangeAspect="1" noEditPoints="1"/>
          </p:cNvSpPr>
          <p:nvPr/>
        </p:nvSpPr>
        <p:spPr bwMode="auto">
          <a:xfrm>
            <a:off x="1683398" y="1586859"/>
            <a:ext cx="328039" cy="329330"/>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52F4BCC8-4517-42D2-B481-CD21E37B6D05}"/>
              </a:ext>
              <a:ext uri="{C183D7F6-B498-43B3-948B-1728B52AA6E4}">
                <adec:decorative xmlns:adec="http://schemas.microsoft.com/office/drawing/2017/decorative" val="1"/>
              </a:ext>
            </a:extLst>
          </p:cNvPr>
          <p:cNvSpPr/>
          <p:nvPr/>
        </p:nvSpPr>
        <p:spPr>
          <a:xfrm>
            <a:off x="4869461" y="4231488"/>
            <a:ext cx="5016084" cy="1677315"/>
          </a:xfrm>
          <a:prstGeom prst="roundRect">
            <a:avLst>
              <a:gd name="adj" fmla="val 2546"/>
            </a:avLst>
          </a:prstGeom>
          <a:solidFill>
            <a:schemeClr val="bg1"/>
          </a:solid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B333A6FE-CFEE-415A-A895-6BC0771F2E7F}"/>
              </a:ext>
              <a:ext uri="{C183D7F6-B498-43B3-948B-1728B52AA6E4}">
                <adec:decorative xmlns:adec="http://schemas.microsoft.com/office/drawing/2017/decorative" val="1"/>
              </a:ext>
            </a:extLst>
          </p:cNvPr>
          <p:cNvSpPr/>
          <p:nvPr/>
        </p:nvSpPr>
        <p:spPr>
          <a:xfrm>
            <a:off x="7457715" y="4357443"/>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70661833-BF6A-497C-BF53-7B243211EB28}"/>
              </a:ext>
            </a:extLst>
          </p:cNvPr>
          <p:cNvSpPr txBox="1"/>
          <p:nvPr/>
        </p:nvSpPr>
        <p:spPr>
          <a:xfrm>
            <a:off x="7464181" y="4974887"/>
            <a:ext cx="2267222" cy="7956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Manage</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 •</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Ops maturity</a:t>
            </a:r>
          </a:p>
        </p:txBody>
      </p:sp>
      <p:sp>
        <p:nvSpPr>
          <p:cNvPr id="89" name="Trackers_EADF_bidi">
            <a:extLst>
              <a:ext uri="{FF2B5EF4-FFF2-40B4-BE49-F238E27FC236}">
                <a16:creationId xmlns:a16="http://schemas.microsoft.com/office/drawing/2014/main" id="{4C07F06D-2AE5-4E74-93E7-99503384B693}"/>
              </a:ext>
              <a:ext uri="{C183D7F6-B498-43B3-948B-1728B52AA6E4}">
                <adec:decorative xmlns:adec="http://schemas.microsoft.com/office/drawing/2017/decorative" val="1"/>
              </a:ext>
            </a:extLst>
          </p:cNvPr>
          <p:cNvSpPr>
            <a:spLocks noChangeAspect="1" noEditPoints="1"/>
          </p:cNvSpPr>
          <p:nvPr/>
        </p:nvSpPr>
        <p:spPr bwMode="auto">
          <a:xfrm>
            <a:off x="8465876" y="4520267"/>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5017136" y="4357443"/>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TextBox 90">
            <a:extLst>
              <a:ext uri="{FF2B5EF4-FFF2-40B4-BE49-F238E27FC236}">
                <a16:creationId xmlns:a16="http://schemas.microsoft.com/office/drawing/2014/main" id="{1F3ABE7C-9C37-431A-B822-32ED792FF40C}"/>
              </a:ext>
            </a:extLst>
          </p:cNvPr>
          <p:cNvSpPr txBox="1"/>
          <p:nvPr/>
        </p:nvSpPr>
        <p:spPr>
          <a:xfrm>
            <a:off x="5130804" y="4974887"/>
            <a:ext cx="2052818" cy="770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Govern</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 • Benchmark</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initial best practice • Governance maturity</a:t>
            </a:r>
          </a:p>
        </p:txBody>
      </p:sp>
      <p:sp>
        <p:nvSpPr>
          <p:cNvPr id="92" name="Org_ECA6">
            <a:extLst>
              <a:ext uri="{FF2B5EF4-FFF2-40B4-BE49-F238E27FC236}">
                <a16:creationId xmlns:a16="http://schemas.microsoft.com/office/drawing/2014/main" id="{AA374520-977E-43D0-AFF3-663365E13B66}"/>
              </a:ext>
              <a:ext uri="{C183D7F6-B498-43B3-948B-1728B52AA6E4}">
                <adec:decorative xmlns:adec="http://schemas.microsoft.com/office/drawing/2017/decorative" val="1"/>
              </a:ext>
            </a:extLst>
          </p:cNvPr>
          <p:cNvSpPr>
            <a:spLocks noChangeAspect="1" noEditPoints="1"/>
          </p:cNvSpPr>
          <p:nvPr/>
        </p:nvSpPr>
        <p:spPr bwMode="auto">
          <a:xfrm>
            <a:off x="5977428" y="4520267"/>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3" name="TextBox 92">
            <a:extLst>
              <a:ext uri="{FF2B5EF4-FFF2-40B4-BE49-F238E27FC236}">
                <a16:creationId xmlns:a16="http://schemas.microsoft.com/office/drawing/2014/main" id="{62C17142-402B-4E07-B9D0-9B946D669EFC}"/>
              </a:ext>
            </a:extLst>
          </p:cNvPr>
          <p:cNvSpPr txBox="1"/>
          <p:nvPr/>
        </p:nvSpPr>
        <p:spPr>
          <a:xfrm>
            <a:off x="9417990" y="2094664"/>
            <a:ext cx="16503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Migrate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First workload migration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Process improvements</a:t>
            </a:r>
          </a:p>
        </p:txBody>
      </p:sp>
      <p:sp>
        <p:nvSpPr>
          <p:cNvPr id="94" name="TextBox 93">
            <a:extLst>
              <a:ext uri="{FF2B5EF4-FFF2-40B4-BE49-F238E27FC236}">
                <a16:creationId xmlns:a16="http://schemas.microsoft.com/office/drawing/2014/main" id="{D0704318-8173-42BD-8B29-BFB1201F7B78}"/>
              </a:ext>
            </a:extLst>
          </p:cNvPr>
          <p:cNvSpPr txBox="1"/>
          <p:nvPr/>
        </p:nvSpPr>
        <p:spPr>
          <a:xfrm>
            <a:off x="9425020" y="2937154"/>
            <a:ext cx="1610929"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Innovate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Innovation guide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Process improvements</a:t>
            </a:r>
          </a:p>
        </p:txBody>
      </p:sp>
      <p:sp>
        <p:nvSpPr>
          <p:cNvPr id="95" name="arrow_25">
            <a:extLst>
              <a:ext uri="{FF2B5EF4-FFF2-40B4-BE49-F238E27FC236}">
                <a16:creationId xmlns:a16="http://schemas.microsoft.com/office/drawing/2014/main" id="{E929D150-7E8F-408B-810D-217FAF4AAE4C}"/>
              </a:ext>
              <a:ext uri="{C183D7F6-B498-43B3-948B-1728B52AA6E4}">
                <adec:decorative xmlns:adec="http://schemas.microsoft.com/office/drawing/2017/decorative" val="1"/>
              </a:ext>
            </a:extLst>
          </p:cNvPr>
          <p:cNvSpPr>
            <a:spLocks noChangeAspect="1" noEditPoints="1"/>
          </p:cNvSpPr>
          <p:nvPr/>
        </p:nvSpPr>
        <p:spPr bwMode="auto">
          <a:xfrm>
            <a:off x="9202122" y="2195021"/>
            <a:ext cx="155639" cy="171100"/>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6" name="circle_2">
            <a:extLst>
              <a:ext uri="{FF2B5EF4-FFF2-40B4-BE49-F238E27FC236}">
                <a16:creationId xmlns:a16="http://schemas.microsoft.com/office/drawing/2014/main" id="{5981FE0F-FF52-40C9-939D-C06112BA73D2}"/>
              </a:ext>
              <a:ext uri="{C183D7F6-B498-43B3-948B-1728B52AA6E4}">
                <adec:decorative xmlns:adec="http://schemas.microsoft.com/office/drawing/2017/decorative" val="1"/>
              </a:ext>
            </a:extLst>
          </p:cNvPr>
          <p:cNvSpPr>
            <a:spLocks noChangeAspect="1" noEditPoints="1"/>
          </p:cNvSpPr>
          <p:nvPr/>
        </p:nvSpPr>
        <p:spPr bwMode="auto">
          <a:xfrm>
            <a:off x="9159902" y="3027281"/>
            <a:ext cx="240079" cy="226741"/>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97" name="Straight Arrow Connector 96" descr="Right facing arrow">
            <a:extLst>
              <a:ext uri="{FF2B5EF4-FFF2-40B4-BE49-F238E27FC236}">
                <a16:creationId xmlns:a16="http://schemas.microsoft.com/office/drawing/2014/main" id="{9E9C0D5A-E87F-4FD9-95CB-A7E4140F43D7}"/>
              </a:ext>
            </a:extLst>
          </p:cNvPr>
          <p:cNvCxnSpPr>
            <a:cxnSpLocks/>
            <a:endCxn id="76" idx="1"/>
          </p:cNvCxnSpPr>
          <p:nvPr/>
        </p:nvCxnSpPr>
        <p:spPr>
          <a:xfrm>
            <a:off x="2995613" y="2641369"/>
            <a:ext cx="475985"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descr="Right facing arrow">
            <a:extLst>
              <a:ext uri="{FF2B5EF4-FFF2-40B4-BE49-F238E27FC236}">
                <a16:creationId xmlns:a16="http://schemas.microsoft.com/office/drawing/2014/main" id="{9C2BA960-7738-4DAF-925D-445F96314D80}"/>
              </a:ext>
            </a:extLst>
          </p:cNvPr>
          <p:cNvCxnSpPr>
            <a:cxnSpLocks/>
            <a:endCxn id="74" idx="1"/>
          </p:cNvCxnSpPr>
          <p:nvPr/>
        </p:nvCxnSpPr>
        <p:spPr>
          <a:xfrm>
            <a:off x="5751513" y="2641369"/>
            <a:ext cx="462615"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descr="Right facing arrow">
            <a:extLst>
              <a:ext uri="{FF2B5EF4-FFF2-40B4-BE49-F238E27FC236}">
                <a16:creationId xmlns:a16="http://schemas.microsoft.com/office/drawing/2014/main" id="{1306C960-4EE9-4AF3-9D93-B16C8F0CB351}"/>
              </a:ext>
            </a:extLst>
          </p:cNvPr>
          <p:cNvCxnSpPr>
            <a:cxnSpLocks/>
          </p:cNvCxnSpPr>
          <p:nvPr/>
        </p:nvCxnSpPr>
        <p:spPr>
          <a:xfrm flipV="1">
            <a:off x="8495355" y="2421893"/>
            <a:ext cx="435737" cy="158274"/>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descr="Right facing arrow">
            <a:extLst>
              <a:ext uri="{FF2B5EF4-FFF2-40B4-BE49-F238E27FC236}">
                <a16:creationId xmlns:a16="http://schemas.microsoft.com/office/drawing/2014/main" id="{2AFD17AE-D9CF-489D-A98F-732CFDD37A47}"/>
              </a:ext>
            </a:extLst>
          </p:cNvPr>
          <p:cNvCxnSpPr>
            <a:cxnSpLocks/>
          </p:cNvCxnSpPr>
          <p:nvPr/>
        </p:nvCxnSpPr>
        <p:spPr>
          <a:xfrm>
            <a:off x="8489950" y="2685819"/>
            <a:ext cx="396770" cy="316007"/>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3" name="Freihand 2">
                <a:extLst>
                  <a:ext uri="{FF2B5EF4-FFF2-40B4-BE49-F238E27FC236}">
                    <a16:creationId xmlns:a16="http://schemas.microsoft.com/office/drawing/2014/main" id="{28DAF9E0-C0CE-41B4-A2E6-645475DFA76A}"/>
                  </a:ext>
                </a:extLst>
              </p14:cNvPr>
              <p14:cNvContentPartPr/>
              <p14:nvPr/>
            </p14:nvContentPartPr>
            <p14:xfrm>
              <a:off x="9907793" y="3264205"/>
              <a:ext cx="22320" cy="48600"/>
            </p14:xfrm>
          </p:contentPart>
        </mc:Choice>
        <mc:Fallback xmlns="">
          <p:pic>
            <p:nvPicPr>
              <p:cNvPr id="3" name="Freihand 2">
                <a:extLst>
                  <a:ext uri="{FF2B5EF4-FFF2-40B4-BE49-F238E27FC236}">
                    <a16:creationId xmlns:a16="http://schemas.microsoft.com/office/drawing/2014/main" id="{28DAF9E0-C0CE-41B4-A2E6-645475DFA76A}"/>
                  </a:ext>
                </a:extLst>
              </p:cNvPr>
              <p:cNvPicPr/>
              <p:nvPr/>
            </p:nvPicPr>
            <p:blipFill>
              <a:blip r:embed="rId4"/>
              <a:stretch>
                <a:fillRect/>
              </a:stretch>
            </p:blipFill>
            <p:spPr>
              <a:xfrm>
                <a:off x="9899153" y="3255205"/>
                <a:ext cx="39960" cy="66240"/>
              </a:xfrm>
              <a:prstGeom prst="rect">
                <a:avLst/>
              </a:prstGeom>
            </p:spPr>
          </p:pic>
        </mc:Fallback>
      </mc:AlternateContent>
    </p:spTree>
    <p:extLst>
      <p:ext uri="{BB962C8B-B14F-4D97-AF65-F5344CB8AC3E}">
        <p14:creationId xmlns:p14="http://schemas.microsoft.com/office/powerpoint/2010/main" val="365606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7D48292E-B992-4940-9B3F-2194AA01566E}"/>
              </a:ext>
            </a:extLst>
          </p:cNvPr>
          <p:cNvSpPr>
            <a:spLocks noGrp="1"/>
          </p:cNvSpPr>
          <p:nvPr>
            <p:ph type="title"/>
          </p:nvPr>
        </p:nvSpPr>
        <p:spPr>
          <a:xfrm>
            <a:off x="455995" y="620470"/>
            <a:ext cx="11306470" cy="402353"/>
          </a:xfrm>
        </p:spPr>
        <p:txBody>
          <a:bodyPr/>
          <a:lstStyle/>
          <a:p>
            <a:r>
              <a:rPr lang="en-US" dirty="0">
                <a:latin typeface="Segoe UI Semibold" panose="020B0702040204020203" pitchFamily="34" charset="0"/>
                <a:cs typeface="Segoe UI Semibold" panose="020B0702040204020203" pitchFamily="34" charset="0"/>
              </a:rPr>
              <a:t>Microsoft Cloud Adoption Framework for Azure</a:t>
            </a:r>
            <a:endParaRPr lang="en-US" dirty="0"/>
          </a:p>
        </p:txBody>
      </p:sp>
      <p:sp>
        <p:nvSpPr>
          <p:cNvPr id="160" name="Rectangle 159">
            <a:extLst>
              <a:ext uri="{FF2B5EF4-FFF2-40B4-BE49-F238E27FC236}">
                <a16:creationId xmlns:a16="http://schemas.microsoft.com/office/drawing/2014/main" id="{0805A735-547A-4EE9-9E11-DB2E6CF88429}"/>
              </a:ext>
            </a:extLst>
          </p:cNvPr>
          <p:cNvSpPr/>
          <p:nvPr/>
        </p:nvSpPr>
        <p:spPr bwMode="auto">
          <a:xfrm>
            <a:off x="461621" y="1038270"/>
            <a:ext cx="10464961" cy="2894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289" fontAlgn="base">
              <a:spcBef>
                <a:spcPct val="0"/>
              </a:spcBef>
              <a:spcAft>
                <a:spcPct val="0"/>
              </a:spcAft>
            </a:pPr>
            <a:r>
              <a:rPr lang="en-US" sz="1961" dirty="0">
                <a:solidFill>
                  <a:srgbClr val="0078D3"/>
                </a:solidFill>
                <a:latin typeface="Segoe UI Semibold"/>
                <a:ea typeface="Segoe UI" pitchFamily="34" charset="0"/>
                <a:cs typeface="Segoe UI" pitchFamily="34" charset="0"/>
              </a:rPr>
              <a:t>Security is a discipline you practice along your entire cloud adoption path</a:t>
            </a:r>
            <a:endParaRPr lang="en-US" sz="2745" dirty="0">
              <a:solidFill>
                <a:srgbClr val="0078D3"/>
              </a:solidFill>
              <a:latin typeface="Segoe UI Semibold"/>
              <a:ea typeface="Segoe UI" pitchFamily="34" charset="0"/>
              <a:cs typeface="Segoe UI" pitchFamily="34" charset="0"/>
            </a:endParaRPr>
          </a:p>
        </p:txBody>
      </p:sp>
      <p:sp>
        <p:nvSpPr>
          <p:cNvPr id="139" name="Rectangle: Rounded Corners 138">
            <a:extLst>
              <a:ext uri="{FF2B5EF4-FFF2-40B4-BE49-F238E27FC236}">
                <a16:creationId xmlns:a16="http://schemas.microsoft.com/office/drawing/2014/main" id="{B6493137-404F-4AB7-B316-8A0F51420A1A}"/>
              </a:ext>
              <a:ext uri="{C183D7F6-B498-43B3-948B-1728B52AA6E4}">
                <adec:decorative xmlns:adec="http://schemas.microsoft.com/office/drawing/2017/decorative" val="1"/>
              </a:ext>
            </a:extLst>
          </p:cNvPr>
          <p:cNvSpPr/>
          <p:nvPr/>
        </p:nvSpPr>
        <p:spPr bwMode="auto">
          <a:xfrm>
            <a:off x="4130073" y="3937304"/>
            <a:ext cx="2431108" cy="2177252"/>
          </a:xfrm>
          <a:prstGeom prst="roundRect">
            <a:avLst>
              <a:gd name="adj" fmla="val 6955"/>
            </a:avLst>
          </a:prstGeom>
          <a:solidFill>
            <a:srgbClr val="3C3A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6" name="Rectangle: Rounded Corners 135">
            <a:extLst>
              <a:ext uri="{FF2B5EF4-FFF2-40B4-BE49-F238E27FC236}">
                <a16:creationId xmlns:a16="http://schemas.microsoft.com/office/drawing/2014/main" id="{B7839C71-E4E2-4903-8F5A-386E5133AF65}"/>
              </a:ext>
              <a:ext uri="{C183D7F6-B498-43B3-948B-1728B52AA6E4}">
                <adec:decorative xmlns:adec="http://schemas.microsoft.com/office/drawing/2017/decorative" val="1"/>
              </a:ext>
            </a:extLst>
          </p:cNvPr>
          <p:cNvSpPr/>
          <p:nvPr/>
        </p:nvSpPr>
        <p:spPr bwMode="auto">
          <a:xfrm>
            <a:off x="1109477" y="3937304"/>
            <a:ext cx="2431108" cy="2177252"/>
          </a:xfrm>
          <a:prstGeom prst="roundRect">
            <a:avLst>
              <a:gd name="adj" fmla="val 6955"/>
            </a:avLst>
          </a:prstGeom>
          <a:solidFill>
            <a:srgbClr val="3C3A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38D14E10-0407-4335-8383-4973BAFE6A49}"/>
              </a:ext>
              <a:ext uri="{C183D7F6-B498-43B3-948B-1728B52AA6E4}">
                <adec:decorative xmlns:adec="http://schemas.microsoft.com/office/drawing/2017/decorative" val="1"/>
              </a:ext>
            </a:extLst>
          </p:cNvPr>
          <p:cNvSpPr/>
          <p:nvPr/>
        </p:nvSpPr>
        <p:spPr bwMode="auto">
          <a:xfrm>
            <a:off x="6135718" y="1492390"/>
            <a:ext cx="2431108" cy="2230478"/>
          </a:xfrm>
          <a:prstGeom prst="roundRect">
            <a:avLst>
              <a:gd name="adj" fmla="val 6955"/>
            </a:avLst>
          </a:prstGeom>
          <a:solidFill>
            <a:srgbClr val="3C3A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C53B3C67-F7F5-43C1-98CE-C5EBF1EE9D72}"/>
              </a:ext>
              <a:ext uri="{C183D7F6-B498-43B3-948B-1728B52AA6E4}">
                <adec:decorative xmlns:adec="http://schemas.microsoft.com/office/drawing/2017/decorative" val="1"/>
              </a:ext>
            </a:extLst>
          </p:cNvPr>
          <p:cNvGrpSpPr/>
          <p:nvPr/>
        </p:nvGrpSpPr>
        <p:grpSpPr>
          <a:xfrm>
            <a:off x="1392143" y="1682940"/>
            <a:ext cx="826619" cy="826619"/>
            <a:chOff x="559425" y="2299143"/>
            <a:chExt cx="826631" cy="826631"/>
          </a:xfrm>
        </p:grpSpPr>
        <p:sp>
          <p:nvSpPr>
            <p:cNvPr id="12" name="Oval 11">
              <a:extLst>
                <a:ext uri="{FF2B5EF4-FFF2-40B4-BE49-F238E27FC236}">
                  <a16:creationId xmlns:a16="http://schemas.microsoft.com/office/drawing/2014/main" id="{C8CA6BED-7EF3-4A4B-B31D-B681EF01150B}"/>
                </a:ext>
                <a:ext uri="{C183D7F6-B498-43B3-948B-1728B52AA6E4}">
                  <adec:decorative xmlns:adec="http://schemas.microsoft.com/office/drawing/2017/decorative" val="1"/>
                </a:ext>
              </a:extLst>
            </p:cNvPr>
            <p:cNvSpPr/>
            <p:nvPr/>
          </p:nvSpPr>
          <p:spPr bwMode="auto">
            <a:xfrm>
              <a:off x="559425"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D2317007-6488-4337-A57E-516FBB7BB0B4}"/>
                </a:ext>
              </a:extLst>
            </p:cNvPr>
            <p:cNvGrpSpPr/>
            <p:nvPr/>
          </p:nvGrpSpPr>
          <p:grpSpPr>
            <a:xfrm>
              <a:off x="643281" y="2515160"/>
              <a:ext cx="589427" cy="418790"/>
              <a:chOff x="529348" y="2756410"/>
              <a:chExt cx="601246" cy="427188"/>
            </a:xfrm>
          </p:grpSpPr>
          <p:sp>
            <p:nvSpPr>
              <p:cNvPr id="246" name="Rectangle 932">
                <a:extLst>
                  <a:ext uri="{FF2B5EF4-FFF2-40B4-BE49-F238E27FC236}">
                    <a16:creationId xmlns:a16="http://schemas.microsoft.com/office/drawing/2014/main" id="{7240D3E9-0FB3-45AB-BB50-13E7D43C3BD9}"/>
                  </a:ext>
                  <a:ext uri="{C183D7F6-B498-43B3-948B-1728B52AA6E4}">
                    <adec:decorative xmlns:adec="http://schemas.microsoft.com/office/drawing/2017/decorative" val="1"/>
                  </a:ext>
                </a:extLst>
              </p:cNvPr>
              <p:cNvSpPr>
                <a:spLocks noChangeArrowheads="1"/>
              </p:cNvSpPr>
              <p:nvPr/>
            </p:nvSpPr>
            <p:spPr bwMode="auto">
              <a:xfrm>
                <a:off x="833899" y="3116147"/>
                <a:ext cx="151254" cy="1635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67">
                  <a:solidFill>
                    <a:srgbClr val="505050"/>
                  </a:solidFill>
                  <a:latin typeface="Segoe UI"/>
                </a:endParaRPr>
              </a:p>
            </p:txBody>
          </p:sp>
          <p:sp>
            <p:nvSpPr>
              <p:cNvPr id="247" name="Freeform 933">
                <a:extLst>
                  <a:ext uri="{FF2B5EF4-FFF2-40B4-BE49-F238E27FC236}">
                    <a16:creationId xmlns:a16="http://schemas.microsoft.com/office/drawing/2014/main" id="{C24CE083-9F06-408B-A945-DECA8A4238E9}"/>
                  </a:ext>
                  <a:ext uri="{C183D7F6-B498-43B3-948B-1728B52AA6E4}">
                    <adec:decorative xmlns:adec="http://schemas.microsoft.com/office/drawing/2017/decorative" val="1"/>
                  </a:ext>
                </a:extLst>
              </p:cNvPr>
              <p:cNvSpPr>
                <a:spLocks/>
              </p:cNvSpPr>
              <p:nvPr/>
            </p:nvSpPr>
            <p:spPr bwMode="auto">
              <a:xfrm>
                <a:off x="979019" y="3093662"/>
                <a:ext cx="30659" cy="59275"/>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67">
                  <a:solidFill>
                    <a:srgbClr val="505050"/>
                  </a:solidFill>
                  <a:latin typeface="Segoe UI"/>
                </a:endParaRPr>
              </a:p>
            </p:txBody>
          </p:sp>
          <p:sp>
            <p:nvSpPr>
              <p:cNvPr id="248" name="Freeform 934">
                <a:extLst>
                  <a:ext uri="{FF2B5EF4-FFF2-40B4-BE49-F238E27FC236}">
                    <a16:creationId xmlns:a16="http://schemas.microsoft.com/office/drawing/2014/main" id="{1835BB69-12F5-4B7B-B60F-640C71842D8F}"/>
                  </a:ext>
                  <a:ext uri="{C183D7F6-B498-43B3-948B-1728B52AA6E4}">
                    <adec:decorative xmlns:adec="http://schemas.microsoft.com/office/drawing/2017/decorative" val="1"/>
                  </a:ext>
                </a:extLst>
              </p:cNvPr>
              <p:cNvSpPr>
                <a:spLocks/>
              </p:cNvSpPr>
              <p:nvPr/>
            </p:nvSpPr>
            <p:spPr bwMode="auto">
              <a:xfrm>
                <a:off x="827767" y="2811596"/>
                <a:ext cx="157384" cy="29433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67">
                  <a:solidFill>
                    <a:srgbClr val="505050"/>
                  </a:solidFill>
                  <a:latin typeface="Segoe UI"/>
                </a:endParaRPr>
              </a:p>
            </p:txBody>
          </p:sp>
          <p:sp>
            <p:nvSpPr>
              <p:cNvPr id="249" name="Rectangle 935">
                <a:extLst>
                  <a:ext uri="{FF2B5EF4-FFF2-40B4-BE49-F238E27FC236}">
                    <a16:creationId xmlns:a16="http://schemas.microsoft.com/office/drawing/2014/main" id="{816E3CC3-7DF8-4848-A39B-8998A7D6EF07}"/>
                  </a:ext>
                  <a:ext uri="{C183D7F6-B498-43B3-948B-1728B52AA6E4}">
                    <adec:decorative xmlns:adec="http://schemas.microsoft.com/office/drawing/2017/decorative" val="1"/>
                  </a:ext>
                </a:extLst>
              </p:cNvPr>
              <p:cNvSpPr>
                <a:spLocks noChangeArrowheads="1"/>
              </p:cNvSpPr>
              <p:nvPr/>
            </p:nvSpPr>
            <p:spPr bwMode="auto">
              <a:xfrm>
                <a:off x="1066910" y="2819773"/>
                <a:ext cx="16351" cy="32703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67">
                  <a:solidFill>
                    <a:srgbClr val="505050"/>
                  </a:solidFill>
                  <a:latin typeface="Segoe UI"/>
                </a:endParaRPr>
              </a:p>
            </p:txBody>
          </p:sp>
          <p:sp>
            <p:nvSpPr>
              <p:cNvPr id="250" name="Rectangle 936">
                <a:extLst>
                  <a:ext uri="{FF2B5EF4-FFF2-40B4-BE49-F238E27FC236}">
                    <a16:creationId xmlns:a16="http://schemas.microsoft.com/office/drawing/2014/main" id="{2440C2C3-38E0-4A88-8F46-C73BEEFD4996}"/>
                  </a:ext>
                  <a:ext uri="{C183D7F6-B498-43B3-948B-1728B52AA6E4}">
                    <adec:decorative xmlns:adec="http://schemas.microsoft.com/office/drawing/2017/decorative" val="1"/>
                  </a:ext>
                </a:extLst>
              </p:cNvPr>
              <p:cNvSpPr>
                <a:spLocks noChangeArrowheads="1"/>
              </p:cNvSpPr>
              <p:nvPr/>
            </p:nvSpPr>
            <p:spPr bwMode="auto">
              <a:xfrm>
                <a:off x="858425" y="2964894"/>
                <a:ext cx="130814" cy="1430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67">
                  <a:solidFill>
                    <a:srgbClr val="505050"/>
                  </a:solidFill>
                  <a:latin typeface="Segoe UI"/>
                </a:endParaRPr>
              </a:p>
            </p:txBody>
          </p:sp>
          <p:sp>
            <p:nvSpPr>
              <p:cNvPr id="251" name="Rectangle 937">
                <a:extLst>
                  <a:ext uri="{FF2B5EF4-FFF2-40B4-BE49-F238E27FC236}">
                    <a16:creationId xmlns:a16="http://schemas.microsoft.com/office/drawing/2014/main" id="{864DB539-DC4B-464A-85CD-53E3A62BF646}"/>
                  </a:ext>
                  <a:ext uri="{C183D7F6-B498-43B3-948B-1728B52AA6E4}">
                    <adec:decorative xmlns:adec="http://schemas.microsoft.com/office/drawing/2017/decorative" val="1"/>
                  </a:ext>
                </a:extLst>
              </p:cNvPr>
              <p:cNvSpPr>
                <a:spLocks noChangeArrowheads="1"/>
              </p:cNvSpPr>
              <p:nvPr/>
            </p:nvSpPr>
            <p:spPr bwMode="auto">
              <a:xfrm>
                <a:off x="604975" y="2964894"/>
                <a:ext cx="134901" cy="1430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67">
                  <a:solidFill>
                    <a:srgbClr val="505050"/>
                  </a:solidFill>
                  <a:latin typeface="Segoe UI"/>
                </a:endParaRPr>
              </a:p>
            </p:txBody>
          </p:sp>
          <p:sp>
            <p:nvSpPr>
              <p:cNvPr id="252" name="Oval 938">
                <a:extLst>
                  <a:ext uri="{FF2B5EF4-FFF2-40B4-BE49-F238E27FC236}">
                    <a16:creationId xmlns:a16="http://schemas.microsoft.com/office/drawing/2014/main" id="{2948D0B1-4CE1-489D-917E-4B9D03BDAFB5}"/>
                  </a:ext>
                  <a:ext uri="{C183D7F6-B498-43B3-948B-1728B52AA6E4}">
                    <adec:decorative xmlns:adec="http://schemas.microsoft.com/office/drawing/2017/decorative" val="1"/>
                  </a:ext>
                </a:extLst>
              </p:cNvPr>
              <p:cNvSpPr>
                <a:spLocks noChangeArrowheads="1"/>
              </p:cNvSpPr>
              <p:nvPr/>
            </p:nvSpPr>
            <p:spPr bwMode="auto">
              <a:xfrm>
                <a:off x="1011723" y="2756410"/>
                <a:ext cx="118871" cy="12059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67">
                  <a:solidFill>
                    <a:srgbClr val="505050"/>
                  </a:solidFill>
                  <a:latin typeface="Segoe UI"/>
                </a:endParaRPr>
              </a:p>
            </p:txBody>
          </p:sp>
          <p:sp>
            <p:nvSpPr>
              <p:cNvPr id="253" name="Rectangle 939">
                <a:extLst>
                  <a:ext uri="{FF2B5EF4-FFF2-40B4-BE49-F238E27FC236}">
                    <a16:creationId xmlns:a16="http://schemas.microsoft.com/office/drawing/2014/main" id="{8E16948C-5475-4866-A24F-6225FE3F3A11}"/>
                  </a:ext>
                  <a:ext uri="{C183D7F6-B498-43B3-948B-1728B52AA6E4}">
                    <adec:decorative xmlns:adec="http://schemas.microsoft.com/office/drawing/2017/decorative" val="1"/>
                  </a:ext>
                </a:extLst>
              </p:cNvPr>
              <p:cNvSpPr>
                <a:spLocks noChangeArrowheads="1"/>
              </p:cNvSpPr>
              <p:nvPr/>
            </p:nvSpPr>
            <p:spPr bwMode="auto">
              <a:xfrm>
                <a:off x="1011723" y="2909707"/>
                <a:ext cx="118871" cy="1226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67">
                  <a:solidFill>
                    <a:srgbClr val="505050"/>
                  </a:solidFill>
                  <a:latin typeface="Segoe UI"/>
                </a:endParaRPr>
              </a:p>
            </p:txBody>
          </p:sp>
          <p:sp>
            <p:nvSpPr>
              <p:cNvPr id="254" name="Oval 940">
                <a:extLst>
                  <a:ext uri="{FF2B5EF4-FFF2-40B4-BE49-F238E27FC236}">
                    <a16:creationId xmlns:a16="http://schemas.microsoft.com/office/drawing/2014/main" id="{933B776D-675C-4AA2-B4BA-548851BD420D}"/>
                  </a:ext>
                  <a:ext uri="{C183D7F6-B498-43B3-948B-1728B52AA6E4}">
                    <adec:decorative xmlns:adec="http://schemas.microsoft.com/office/drawing/2017/decorative" val="1"/>
                  </a:ext>
                </a:extLst>
              </p:cNvPr>
              <p:cNvSpPr>
                <a:spLocks noChangeArrowheads="1"/>
              </p:cNvSpPr>
              <p:nvPr/>
            </p:nvSpPr>
            <p:spPr bwMode="auto">
              <a:xfrm>
                <a:off x="1011723" y="3063004"/>
                <a:ext cx="118871" cy="12059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67">
                  <a:solidFill>
                    <a:srgbClr val="505050"/>
                  </a:solidFill>
                  <a:latin typeface="Segoe UI"/>
                </a:endParaRPr>
              </a:p>
            </p:txBody>
          </p:sp>
          <p:sp>
            <p:nvSpPr>
              <p:cNvPr id="255" name="Oval 941">
                <a:extLst>
                  <a:ext uri="{FF2B5EF4-FFF2-40B4-BE49-F238E27FC236}">
                    <a16:creationId xmlns:a16="http://schemas.microsoft.com/office/drawing/2014/main" id="{3FBAD95D-2E5A-4D26-8290-FA3288572FC0}"/>
                  </a:ext>
                  <a:ext uri="{C183D7F6-B498-43B3-948B-1728B52AA6E4}">
                    <adec:decorative xmlns:adec="http://schemas.microsoft.com/office/drawing/2017/decorative" val="1"/>
                  </a:ext>
                </a:extLst>
              </p:cNvPr>
              <p:cNvSpPr>
                <a:spLocks noChangeArrowheads="1"/>
              </p:cNvSpPr>
              <p:nvPr/>
            </p:nvSpPr>
            <p:spPr bwMode="auto">
              <a:xfrm>
                <a:off x="529348" y="2909707"/>
                <a:ext cx="118871" cy="12263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67">
                  <a:solidFill>
                    <a:srgbClr val="505050"/>
                  </a:solidFill>
                  <a:latin typeface="Segoe UI"/>
                </a:endParaRPr>
              </a:p>
            </p:txBody>
          </p:sp>
          <p:sp>
            <p:nvSpPr>
              <p:cNvPr id="256" name="Oval 942">
                <a:extLst>
                  <a:ext uri="{FF2B5EF4-FFF2-40B4-BE49-F238E27FC236}">
                    <a16:creationId xmlns:a16="http://schemas.microsoft.com/office/drawing/2014/main" id="{8CAB135D-8F61-4562-8F67-F184137E31B7}"/>
                  </a:ext>
                  <a:ext uri="{C183D7F6-B498-43B3-948B-1728B52AA6E4}">
                    <adec:decorative xmlns:adec="http://schemas.microsoft.com/office/drawing/2017/decorative" val="1"/>
                  </a:ext>
                </a:extLst>
              </p:cNvPr>
              <p:cNvSpPr>
                <a:spLocks noChangeArrowheads="1"/>
              </p:cNvSpPr>
              <p:nvPr/>
            </p:nvSpPr>
            <p:spPr bwMode="auto">
              <a:xfrm>
                <a:off x="770535" y="2909707"/>
                <a:ext cx="118871" cy="12263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67">
                  <a:solidFill>
                    <a:srgbClr val="505050"/>
                  </a:solidFill>
                  <a:latin typeface="Segoe UI"/>
                </a:endParaRPr>
              </a:p>
            </p:txBody>
          </p:sp>
          <p:sp>
            <p:nvSpPr>
              <p:cNvPr id="257" name="Rectangle 943">
                <a:extLst>
                  <a:ext uri="{FF2B5EF4-FFF2-40B4-BE49-F238E27FC236}">
                    <a16:creationId xmlns:a16="http://schemas.microsoft.com/office/drawing/2014/main" id="{1CE6D11F-D9D1-4CCE-87AB-4A8D84F45D3A}"/>
                  </a:ext>
                  <a:ext uri="{C183D7F6-B498-43B3-948B-1728B52AA6E4}">
                    <adec:decorative xmlns:adec="http://schemas.microsoft.com/office/drawing/2017/decorative" val="1"/>
                  </a:ext>
                </a:extLst>
              </p:cNvPr>
              <p:cNvSpPr>
                <a:spLocks noChangeArrowheads="1"/>
              </p:cNvSpPr>
              <p:nvPr/>
            </p:nvSpPr>
            <p:spPr bwMode="auto">
              <a:xfrm>
                <a:off x="770535" y="2756410"/>
                <a:ext cx="118871" cy="1205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67">
                  <a:solidFill>
                    <a:srgbClr val="505050"/>
                  </a:solidFill>
                  <a:latin typeface="Segoe UI"/>
                </a:endParaRPr>
              </a:p>
            </p:txBody>
          </p:sp>
          <p:sp>
            <p:nvSpPr>
              <p:cNvPr id="258" name="Rectangle 944">
                <a:extLst>
                  <a:ext uri="{FF2B5EF4-FFF2-40B4-BE49-F238E27FC236}">
                    <a16:creationId xmlns:a16="http://schemas.microsoft.com/office/drawing/2014/main" id="{28C5C753-3439-4C3B-B76D-96A0A1D46BDF}"/>
                  </a:ext>
                  <a:ext uri="{C183D7F6-B498-43B3-948B-1728B52AA6E4}">
                    <adec:decorative xmlns:adec="http://schemas.microsoft.com/office/drawing/2017/decorative" val="1"/>
                  </a:ext>
                </a:extLst>
              </p:cNvPr>
              <p:cNvSpPr>
                <a:spLocks noChangeArrowheads="1"/>
              </p:cNvSpPr>
              <p:nvPr/>
            </p:nvSpPr>
            <p:spPr bwMode="auto">
              <a:xfrm>
                <a:off x="770535" y="3063004"/>
                <a:ext cx="118871" cy="1205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67">
                  <a:solidFill>
                    <a:srgbClr val="505050"/>
                  </a:solidFill>
                  <a:latin typeface="Segoe UI"/>
                </a:endParaRPr>
              </a:p>
            </p:txBody>
          </p:sp>
          <p:sp>
            <p:nvSpPr>
              <p:cNvPr id="259" name="Freeform 945">
                <a:extLst>
                  <a:ext uri="{FF2B5EF4-FFF2-40B4-BE49-F238E27FC236}">
                    <a16:creationId xmlns:a16="http://schemas.microsoft.com/office/drawing/2014/main" id="{56202935-0EC5-40C6-9FB6-9EE23E41EDE4}"/>
                  </a:ext>
                  <a:ext uri="{C183D7F6-B498-43B3-948B-1728B52AA6E4}">
                    <adec:decorative xmlns:adec="http://schemas.microsoft.com/office/drawing/2017/decorative" val="1"/>
                  </a:ext>
                </a:extLst>
              </p:cNvPr>
              <p:cNvSpPr>
                <a:spLocks/>
              </p:cNvSpPr>
              <p:nvPr/>
            </p:nvSpPr>
            <p:spPr bwMode="auto">
              <a:xfrm>
                <a:off x="979019" y="2942409"/>
                <a:ext cx="32704" cy="59275"/>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67">
                  <a:solidFill>
                    <a:srgbClr val="505050"/>
                  </a:solidFill>
                  <a:latin typeface="Segoe UI"/>
                </a:endParaRPr>
              </a:p>
            </p:txBody>
          </p:sp>
          <p:sp>
            <p:nvSpPr>
              <p:cNvPr id="260" name="Freeform 946">
                <a:extLst>
                  <a:ext uri="{FF2B5EF4-FFF2-40B4-BE49-F238E27FC236}">
                    <a16:creationId xmlns:a16="http://schemas.microsoft.com/office/drawing/2014/main" id="{327037ED-F0C9-4640-BF96-AD460D8BD49E}"/>
                  </a:ext>
                  <a:ext uri="{C183D7F6-B498-43B3-948B-1728B52AA6E4}">
                    <adec:decorative xmlns:adec="http://schemas.microsoft.com/office/drawing/2017/decorative" val="1"/>
                  </a:ext>
                </a:extLst>
              </p:cNvPr>
              <p:cNvSpPr>
                <a:spLocks/>
              </p:cNvSpPr>
              <p:nvPr/>
            </p:nvSpPr>
            <p:spPr bwMode="auto">
              <a:xfrm>
                <a:off x="979019" y="2789114"/>
                <a:ext cx="30659" cy="59275"/>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67">
                  <a:solidFill>
                    <a:srgbClr val="505050"/>
                  </a:solidFill>
                  <a:latin typeface="Segoe UI"/>
                </a:endParaRPr>
              </a:p>
            </p:txBody>
          </p:sp>
          <p:sp>
            <p:nvSpPr>
              <p:cNvPr id="261" name="Freeform 947">
                <a:extLst>
                  <a:ext uri="{FF2B5EF4-FFF2-40B4-BE49-F238E27FC236}">
                    <a16:creationId xmlns:a16="http://schemas.microsoft.com/office/drawing/2014/main" id="{D5127FDA-F018-4836-AD07-930DFBD583F1}"/>
                  </a:ext>
                  <a:ext uri="{C183D7F6-B498-43B3-948B-1728B52AA6E4}">
                    <adec:decorative xmlns:adec="http://schemas.microsoft.com/office/drawing/2017/decorative" val="1"/>
                  </a:ext>
                </a:extLst>
              </p:cNvPr>
              <p:cNvSpPr>
                <a:spLocks/>
              </p:cNvSpPr>
              <p:nvPr/>
            </p:nvSpPr>
            <p:spPr bwMode="auto">
              <a:xfrm>
                <a:off x="731700" y="2942409"/>
                <a:ext cx="30659" cy="59275"/>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67">
                  <a:solidFill>
                    <a:srgbClr val="505050"/>
                  </a:solidFill>
                  <a:latin typeface="Segoe UI"/>
                </a:endParaRPr>
              </a:p>
            </p:txBody>
          </p:sp>
        </p:grpSp>
      </p:grpSp>
      <p:sp>
        <p:nvSpPr>
          <p:cNvPr id="3" name="Content Placeholder 2">
            <a:extLst>
              <a:ext uri="{FF2B5EF4-FFF2-40B4-BE49-F238E27FC236}">
                <a16:creationId xmlns:a16="http://schemas.microsoft.com/office/drawing/2014/main" id="{DBD27AE2-20B9-4BED-8D4A-BA943CEE2604}"/>
              </a:ext>
            </a:extLst>
          </p:cNvPr>
          <p:cNvSpPr>
            <a:spLocks noGrp="1"/>
          </p:cNvSpPr>
          <p:nvPr>
            <p:ph sz="quarter" idx="4294967295"/>
          </p:nvPr>
        </p:nvSpPr>
        <p:spPr>
          <a:xfrm>
            <a:off x="399250" y="2497703"/>
            <a:ext cx="2812404" cy="1471941"/>
          </a:xfrm>
        </p:spPr>
        <p:txBody>
          <a:bodyPr/>
          <a:lstStyle/>
          <a:p>
            <a:pPr marL="56025" algn="ctr" defTabSz="932125" fontAlgn="base">
              <a:lnSpc>
                <a:spcPct val="90000"/>
              </a:lnSpc>
              <a:spcBef>
                <a:spcPct val="0"/>
              </a:spcBef>
              <a:spcAft>
                <a:spcPts val="600"/>
              </a:spcAft>
              <a:buSzTx/>
              <a:defRPr/>
            </a:pPr>
            <a:r>
              <a:rPr lang="en-US" sz="1765" b="1" spc="0" dirty="0">
                <a:solidFill>
                  <a:srgbClr val="0078D3"/>
                </a:solidFill>
                <a:latin typeface="Segoe UI Semibold"/>
                <a:ea typeface="+mn-lt"/>
                <a:cs typeface="Segoe UI Semibold"/>
              </a:rPr>
              <a:t>Define strategy</a:t>
            </a:r>
          </a:p>
          <a:p>
            <a:pPr marL="56025" algn="ctr" defTabSz="914236">
              <a:buSzTx/>
              <a:defRPr/>
            </a:pPr>
            <a:r>
              <a:rPr lang="en-US" sz="1569" spc="0" dirty="0">
                <a:latin typeface="Segoe UI"/>
                <a:ea typeface="Segoe UI Black"/>
                <a:cs typeface="Calibri" panose="020F0502020204030204"/>
              </a:rPr>
              <a:t>Define motivations, and </a:t>
            </a:r>
            <a:r>
              <a:rPr lang="en-US" sz="1569" b="1" spc="0" dirty="0">
                <a:latin typeface="Segoe UI"/>
                <a:ea typeface="Segoe UI Black"/>
                <a:cs typeface="Calibri" panose="020F0502020204030204"/>
              </a:rPr>
              <a:t>create a business case </a:t>
            </a:r>
            <a:r>
              <a:rPr lang="en-US" sz="1569" spc="0" dirty="0">
                <a:latin typeface="Segoe UI"/>
                <a:ea typeface="Segoe UI Black"/>
                <a:cs typeface="Calibri" panose="020F0502020204030204"/>
              </a:rPr>
              <a:t>leveraging</a:t>
            </a:r>
            <a:r>
              <a:rPr lang="en-US" sz="1569" b="1" spc="0" dirty="0">
                <a:latin typeface="Segoe UI"/>
                <a:ea typeface="Segoe UI Black"/>
                <a:cs typeface="Calibri" panose="020F0502020204030204"/>
              </a:rPr>
              <a:t> cloud economics</a:t>
            </a:r>
          </a:p>
          <a:p>
            <a:pPr marL="56025" algn="ctr" defTabSz="914236">
              <a:buSzTx/>
              <a:defRPr/>
            </a:pPr>
            <a:endParaRPr lang="en-US" sz="1569" spc="0" dirty="0">
              <a:latin typeface="Segoe UI"/>
              <a:ea typeface="Segoe UI Black"/>
              <a:cs typeface="Calibri" panose="020F0502020204030204"/>
            </a:endParaRPr>
          </a:p>
        </p:txBody>
      </p:sp>
      <p:sp>
        <p:nvSpPr>
          <p:cNvPr id="10" name="Content Placeholder 9">
            <a:extLst>
              <a:ext uri="{FF2B5EF4-FFF2-40B4-BE49-F238E27FC236}">
                <a16:creationId xmlns:a16="http://schemas.microsoft.com/office/drawing/2014/main" id="{9D640503-891D-44BB-9970-090E4FB3E2A3}"/>
              </a:ext>
            </a:extLst>
          </p:cNvPr>
          <p:cNvSpPr>
            <a:spLocks noGrp="1"/>
          </p:cNvSpPr>
          <p:nvPr>
            <p:ph sz="quarter" idx="4294967295"/>
          </p:nvPr>
        </p:nvSpPr>
        <p:spPr>
          <a:xfrm>
            <a:off x="3243800" y="2497703"/>
            <a:ext cx="2227340" cy="1225165"/>
          </a:xfrm>
        </p:spPr>
        <p:txBody>
          <a:bodyPr/>
          <a:lstStyle/>
          <a:p>
            <a:pPr marL="56025" algn="ctr" defTabSz="932125" fontAlgn="base">
              <a:lnSpc>
                <a:spcPct val="90000"/>
              </a:lnSpc>
              <a:spcBef>
                <a:spcPct val="0"/>
              </a:spcBef>
              <a:spcAft>
                <a:spcPts val="600"/>
              </a:spcAft>
              <a:buSzTx/>
              <a:defRPr/>
            </a:pPr>
            <a:r>
              <a:rPr lang="en-US" sz="1765" spc="0" dirty="0">
                <a:solidFill>
                  <a:srgbClr val="0078D3"/>
                </a:solidFill>
                <a:latin typeface="Segoe UI Semibold"/>
                <a:ea typeface="Segoe UI" pitchFamily="34" charset="0"/>
              </a:rPr>
              <a:t>Plan</a:t>
            </a:r>
            <a:endParaRPr lang="en-US" sz="1961" spc="0" dirty="0">
              <a:solidFill>
                <a:srgbClr val="0078D3"/>
              </a:solidFill>
              <a:latin typeface="Segoe UI Semibold"/>
              <a:ea typeface="Segoe UI" pitchFamily="34" charset="0"/>
            </a:endParaRPr>
          </a:p>
          <a:p>
            <a:pPr marL="56025" algn="ctr" defTabSz="914236">
              <a:buSzTx/>
              <a:defRPr/>
            </a:pPr>
            <a:r>
              <a:rPr lang="en-US" sz="1569" spc="0" dirty="0">
                <a:latin typeface="Segoe UI"/>
                <a:ea typeface="+mn-lt"/>
                <a:cs typeface="Calibri" panose="020F0502020204030204"/>
              </a:rPr>
              <a:t>Create </a:t>
            </a:r>
            <a:r>
              <a:rPr lang="en-US" sz="1569" b="1" spc="0" dirty="0">
                <a:latin typeface="Segoe UI"/>
                <a:ea typeface="+mn-lt"/>
                <a:cs typeface="Calibri" panose="020F0502020204030204"/>
              </a:rPr>
              <a:t>actionable cloud adoption plan </a:t>
            </a:r>
            <a:r>
              <a:rPr lang="en-US" sz="1569" spc="0" dirty="0">
                <a:latin typeface="Segoe UI"/>
                <a:ea typeface="+mn-lt"/>
                <a:cs typeface="Calibri" panose="020F0502020204030204"/>
              </a:rPr>
              <a:t>aligned to the strategy</a:t>
            </a:r>
            <a:endParaRPr lang="en-US" sz="1569" spc="0" dirty="0">
              <a:latin typeface="Segoe UI"/>
              <a:ea typeface="+mn-lt"/>
              <a:cs typeface="Segoe UI"/>
            </a:endParaRPr>
          </a:p>
        </p:txBody>
      </p:sp>
      <p:sp>
        <p:nvSpPr>
          <p:cNvPr id="11" name="Content Placeholder 10">
            <a:extLst>
              <a:ext uri="{FF2B5EF4-FFF2-40B4-BE49-F238E27FC236}">
                <a16:creationId xmlns:a16="http://schemas.microsoft.com/office/drawing/2014/main" id="{860A1A22-C97D-497F-A54D-56754FB15876}"/>
              </a:ext>
            </a:extLst>
          </p:cNvPr>
          <p:cNvSpPr>
            <a:spLocks noGrp="1"/>
          </p:cNvSpPr>
          <p:nvPr>
            <p:ph sz="quarter" idx="4294967295"/>
          </p:nvPr>
        </p:nvSpPr>
        <p:spPr>
          <a:xfrm>
            <a:off x="6241519" y="2497703"/>
            <a:ext cx="2227340" cy="1225165"/>
          </a:xfrm>
        </p:spPr>
        <p:txBody>
          <a:bodyPr/>
          <a:lstStyle/>
          <a:p>
            <a:pPr marL="56025" algn="ctr" defTabSz="932125" fontAlgn="base">
              <a:lnSpc>
                <a:spcPct val="90000"/>
              </a:lnSpc>
              <a:spcBef>
                <a:spcPct val="0"/>
              </a:spcBef>
              <a:spcAft>
                <a:spcPts val="600"/>
              </a:spcAft>
              <a:buSzTx/>
              <a:defRPr/>
            </a:pPr>
            <a:r>
              <a:rPr lang="en-US" sz="1765" spc="0" dirty="0">
                <a:solidFill>
                  <a:srgbClr val="0078D3"/>
                </a:solidFill>
                <a:latin typeface="Segoe UI Semibold"/>
                <a:ea typeface="Segoe UI" pitchFamily="34" charset="0"/>
              </a:rPr>
              <a:t>Ready</a:t>
            </a:r>
            <a:endParaRPr lang="en-US" sz="1961" spc="0" dirty="0">
              <a:solidFill>
                <a:srgbClr val="0078D3"/>
              </a:solidFill>
              <a:latin typeface="Segoe UI Semibold"/>
              <a:ea typeface="Segoe UI" pitchFamily="34" charset="0"/>
            </a:endParaRPr>
          </a:p>
          <a:p>
            <a:pPr marL="56025" algn="ctr" defTabSz="914236">
              <a:buSzTx/>
              <a:defRPr/>
            </a:pPr>
            <a:r>
              <a:rPr lang="en-US" sz="1569" spc="0" dirty="0">
                <a:solidFill>
                  <a:srgbClr val="262626"/>
                </a:solidFill>
                <a:latin typeface="Segoe UI"/>
                <a:ea typeface="+mn-lt"/>
                <a:cs typeface="Calibri" panose="020F0502020204030204"/>
              </a:rPr>
              <a:t>Prepare cloud  environments with </a:t>
            </a:r>
            <a:r>
              <a:rPr lang="en-US" sz="1569" b="1" spc="0" dirty="0">
                <a:solidFill>
                  <a:srgbClr val="262626"/>
                </a:solidFill>
                <a:latin typeface="Segoe UI"/>
                <a:ea typeface="+mn-lt"/>
                <a:cs typeface="Calibri" panose="020F0502020204030204"/>
              </a:rPr>
              <a:t>Azure landing zones</a:t>
            </a:r>
            <a:endParaRPr lang="en-US" sz="1569" b="1" spc="0" dirty="0">
              <a:solidFill>
                <a:srgbClr val="262626"/>
              </a:solidFill>
              <a:latin typeface="Segoe UI"/>
              <a:ea typeface="+mn-lt"/>
              <a:cs typeface="Segoe UI"/>
            </a:endParaRPr>
          </a:p>
        </p:txBody>
      </p:sp>
      <p:sp>
        <p:nvSpPr>
          <p:cNvPr id="161" name="Rectangle 160">
            <a:extLst>
              <a:ext uri="{FF2B5EF4-FFF2-40B4-BE49-F238E27FC236}">
                <a16:creationId xmlns:a16="http://schemas.microsoft.com/office/drawing/2014/main" id="{2CCEC481-B773-43A5-AB46-BA8E31CB3587}"/>
              </a:ext>
            </a:extLst>
          </p:cNvPr>
          <p:cNvSpPr/>
          <p:nvPr/>
        </p:nvSpPr>
        <p:spPr bwMode="auto">
          <a:xfrm>
            <a:off x="6501600" y="3790607"/>
            <a:ext cx="1663004" cy="5044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0" rIns="179308" bIns="143446" numCol="1" spcCol="0" rtlCol="0" fromWordArt="0" anchor="t" anchorCtr="0" forceAA="0" compatLnSpc="1">
            <a:prstTxWarp prst="textNoShape">
              <a:avLst/>
            </a:prstTxWarp>
            <a:noAutofit/>
          </a:bodyPr>
          <a:lstStyle/>
          <a:p>
            <a:pPr algn="ctr" defTabSz="914289" fontAlgn="base">
              <a:spcBef>
                <a:spcPct val="0"/>
              </a:spcBef>
              <a:spcAft>
                <a:spcPct val="0"/>
              </a:spcAft>
            </a:pPr>
            <a:r>
              <a:rPr lang="en-US" sz="1569" dirty="0">
                <a:solidFill>
                  <a:srgbClr val="0078D3"/>
                </a:solidFill>
                <a:latin typeface="Segoe UI Semibold"/>
                <a:ea typeface="Segoe UI" pitchFamily="34" charset="0"/>
                <a:cs typeface="Segoe UI" pitchFamily="34" charset="0"/>
              </a:rPr>
              <a:t>Security is a critical design area here</a:t>
            </a:r>
            <a:endParaRPr lang="en-US" sz="1961" dirty="0">
              <a:solidFill>
                <a:srgbClr val="0078D3"/>
              </a:solidFill>
              <a:latin typeface="Segoe UI Semibold"/>
              <a:ea typeface="Segoe UI" pitchFamily="34" charset="0"/>
              <a:cs typeface="Segoe UI" pitchFamily="34" charset="0"/>
            </a:endParaRPr>
          </a:p>
        </p:txBody>
      </p:sp>
      <p:sp>
        <p:nvSpPr>
          <p:cNvPr id="14" name="Content Placeholder 13">
            <a:extLst>
              <a:ext uri="{FF2B5EF4-FFF2-40B4-BE49-F238E27FC236}">
                <a16:creationId xmlns:a16="http://schemas.microsoft.com/office/drawing/2014/main" id="{1AB7395A-692F-4990-AEE5-2D1C497F814A}"/>
              </a:ext>
            </a:extLst>
          </p:cNvPr>
          <p:cNvSpPr>
            <a:spLocks noGrp="1"/>
          </p:cNvSpPr>
          <p:nvPr>
            <p:ph sz="quarter" idx="4294967295"/>
          </p:nvPr>
        </p:nvSpPr>
        <p:spPr>
          <a:xfrm>
            <a:off x="9045725" y="2497702"/>
            <a:ext cx="2554748" cy="1234890"/>
          </a:xfrm>
        </p:spPr>
        <p:txBody>
          <a:bodyPr/>
          <a:lstStyle/>
          <a:p>
            <a:pPr marL="56025" algn="ctr" defTabSz="932125" fontAlgn="base">
              <a:lnSpc>
                <a:spcPct val="90000"/>
              </a:lnSpc>
              <a:spcBef>
                <a:spcPct val="0"/>
              </a:spcBef>
              <a:spcAft>
                <a:spcPts val="600"/>
              </a:spcAft>
              <a:buSzTx/>
              <a:defRPr/>
            </a:pPr>
            <a:r>
              <a:rPr lang="en-US" sz="1765" spc="0" dirty="0">
                <a:solidFill>
                  <a:srgbClr val="0078D3"/>
                </a:solidFill>
                <a:latin typeface="Segoe UI Semibold"/>
                <a:ea typeface="Segoe UI" pitchFamily="34" charset="0"/>
              </a:rPr>
              <a:t>Adopt</a:t>
            </a:r>
            <a:endParaRPr lang="en-US" sz="1961" spc="0" dirty="0">
              <a:solidFill>
                <a:srgbClr val="0078D3"/>
              </a:solidFill>
              <a:latin typeface="Segoe UI Semibold"/>
              <a:ea typeface="Segoe UI" pitchFamily="34" charset="0"/>
            </a:endParaRPr>
          </a:p>
          <a:p>
            <a:pPr marL="56025" algn="ctr" defTabSz="932125" fontAlgn="base">
              <a:lnSpc>
                <a:spcPct val="90000"/>
              </a:lnSpc>
              <a:spcBef>
                <a:spcPct val="0"/>
              </a:spcBef>
              <a:spcAft>
                <a:spcPts val="600"/>
              </a:spcAft>
              <a:buSzTx/>
              <a:defRPr/>
            </a:pPr>
            <a:r>
              <a:rPr lang="en-US" sz="1569" b="1" spc="0" dirty="0">
                <a:latin typeface="Segoe UI"/>
              </a:rPr>
              <a:t>Migrate</a:t>
            </a:r>
            <a:r>
              <a:rPr lang="en-US" sz="1569" spc="0" dirty="0">
                <a:latin typeface="Segoe UI"/>
              </a:rPr>
              <a:t> or </a:t>
            </a:r>
            <a:r>
              <a:rPr lang="en-US" sz="1569" b="1" spc="0" dirty="0">
                <a:latin typeface="Segoe UI"/>
              </a:rPr>
              <a:t>Innovate</a:t>
            </a:r>
          </a:p>
          <a:p>
            <a:pPr marL="56025" algn="ctr" defTabSz="932125" fontAlgn="base">
              <a:lnSpc>
                <a:spcPct val="90000"/>
              </a:lnSpc>
              <a:spcBef>
                <a:spcPct val="0"/>
              </a:spcBef>
              <a:spcAft>
                <a:spcPts val="600"/>
              </a:spcAft>
              <a:buSzTx/>
              <a:defRPr/>
            </a:pPr>
            <a:r>
              <a:rPr lang="en-US" sz="1569" spc="0" dirty="0">
                <a:latin typeface="Segoe UI"/>
                <a:ea typeface="+mn-lt"/>
                <a:cs typeface="Calibri" panose="020F0502020204030204"/>
              </a:rPr>
              <a:t>Design, build and </a:t>
            </a:r>
            <a:r>
              <a:rPr lang="en-US" sz="1569" b="1" spc="0" dirty="0">
                <a:latin typeface="Segoe UI"/>
                <a:ea typeface="+mn-lt"/>
                <a:cs typeface="Calibri" panose="020F0502020204030204"/>
              </a:rPr>
              <a:t>deploy workloads to Azure </a:t>
            </a:r>
          </a:p>
        </p:txBody>
      </p:sp>
      <p:sp>
        <p:nvSpPr>
          <p:cNvPr id="15" name="Content Placeholder 14">
            <a:extLst>
              <a:ext uri="{FF2B5EF4-FFF2-40B4-BE49-F238E27FC236}">
                <a16:creationId xmlns:a16="http://schemas.microsoft.com/office/drawing/2014/main" id="{F6D4307E-FD7E-41B0-AA3B-CE0355297062}"/>
              </a:ext>
            </a:extLst>
          </p:cNvPr>
          <p:cNvSpPr>
            <a:spLocks noGrp="1"/>
          </p:cNvSpPr>
          <p:nvPr>
            <p:ph sz="quarter" idx="4294967295"/>
          </p:nvPr>
        </p:nvSpPr>
        <p:spPr>
          <a:xfrm>
            <a:off x="1024831" y="4959423"/>
            <a:ext cx="2683392" cy="1152741"/>
          </a:xfrm>
        </p:spPr>
        <p:txBody>
          <a:bodyPr/>
          <a:lstStyle/>
          <a:p>
            <a:pPr algn="ctr" defTabSz="932125" fontAlgn="base">
              <a:lnSpc>
                <a:spcPct val="90000"/>
              </a:lnSpc>
              <a:spcBef>
                <a:spcPct val="0"/>
              </a:spcBef>
              <a:spcAft>
                <a:spcPts val="600"/>
              </a:spcAft>
              <a:buSzTx/>
              <a:defRPr/>
            </a:pPr>
            <a:r>
              <a:rPr lang="en-US" sz="1765" spc="0" dirty="0">
                <a:solidFill>
                  <a:srgbClr val="0078D3"/>
                </a:solidFill>
                <a:latin typeface="Segoe UI Semibold"/>
                <a:ea typeface="Segoe UI" pitchFamily="34" charset="0"/>
              </a:rPr>
              <a:t>Govern</a:t>
            </a:r>
            <a:endParaRPr lang="en-US" sz="1961" spc="0" dirty="0">
              <a:solidFill>
                <a:srgbClr val="0078D3"/>
              </a:solidFill>
              <a:latin typeface="Segoe UI Semibold"/>
              <a:ea typeface="Segoe UI" pitchFamily="34" charset="0"/>
            </a:endParaRPr>
          </a:p>
          <a:p>
            <a:pPr marL="56025" algn="ctr" defTabSz="932125" fontAlgn="base">
              <a:lnSpc>
                <a:spcPct val="90000"/>
              </a:lnSpc>
              <a:spcBef>
                <a:spcPct val="0"/>
              </a:spcBef>
              <a:spcAft>
                <a:spcPts val="600"/>
              </a:spcAft>
              <a:buSzTx/>
              <a:defRPr/>
            </a:pPr>
            <a:r>
              <a:rPr lang="en-US" sz="1569" b="1" spc="0" dirty="0">
                <a:latin typeface="Segoe UI"/>
                <a:ea typeface="+mn-lt"/>
                <a:cs typeface="Calibri" panose="020F0502020204030204"/>
              </a:rPr>
              <a:t>Automate governance baseline </a:t>
            </a:r>
            <a:r>
              <a:rPr lang="en-US" sz="1569" spc="0" dirty="0">
                <a:latin typeface="Segoe UI"/>
                <a:ea typeface="+mn-lt"/>
                <a:cs typeface="Calibri" panose="020F0502020204030204"/>
              </a:rPr>
              <a:t>and empower delegated responsibility</a:t>
            </a:r>
          </a:p>
        </p:txBody>
      </p:sp>
      <p:sp>
        <p:nvSpPr>
          <p:cNvPr id="162" name="Rectangle 161">
            <a:extLst>
              <a:ext uri="{FF2B5EF4-FFF2-40B4-BE49-F238E27FC236}">
                <a16:creationId xmlns:a16="http://schemas.microsoft.com/office/drawing/2014/main" id="{674B1385-A3DC-4BDD-8775-A395B78ED527}"/>
              </a:ext>
            </a:extLst>
          </p:cNvPr>
          <p:cNvSpPr/>
          <p:nvPr/>
        </p:nvSpPr>
        <p:spPr bwMode="auto">
          <a:xfrm>
            <a:off x="496210" y="6157611"/>
            <a:ext cx="3657641" cy="7135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0" rIns="179308" bIns="143446" numCol="1" spcCol="0" rtlCol="0" fromWordArt="0" anchor="t" anchorCtr="0" forceAA="0" compatLnSpc="1">
            <a:prstTxWarp prst="textNoShape">
              <a:avLst/>
            </a:prstTxWarp>
            <a:noAutofit/>
          </a:bodyPr>
          <a:lstStyle/>
          <a:p>
            <a:pPr algn="ctr" defTabSz="914289" fontAlgn="base">
              <a:spcBef>
                <a:spcPct val="0"/>
              </a:spcBef>
              <a:spcAft>
                <a:spcPct val="0"/>
              </a:spcAft>
            </a:pPr>
            <a:r>
              <a:rPr lang="en-US" sz="1569" dirty="0">
                <a:solidFill>
                  <a:srgbClr val="0078D3"/>
                </a:solidFill>
                <a:latin typeface="Segoe UI Semibold"/>
                <a:cs typeface="Segoe UI" pitchFamily="34" charset="0"/>
              </a:rPr>
              <a:t>Security is a discipline of </a:t>
            </a:r>
            <a:br>
              <a:rPr lang="en-US" sz="1569" dirty="0">
                <a:solidFill>
                  <a:srgbClr val="0078D3"/>
                </a:solidFill>
                <a:latin typeface="Segoe UI Semibold"/>
                <a:cs typeface="Segoe UI" pitchFamily="34" charset="0"/>
              </a:rPr>
            </a:br>
            <a:r>
              <a:rPr lang="en-US" sz="1569" dirty="0">
                <a:solidFill>
                  <a:srgbClr val="0078D3"/>
                </a:solidFill>
                <a:latin typeface="Segoe UI Semibold"/>
                <a:cs typeface="Segoe UI" pitchFamily="34" charset="0"/>
              </a:rPr>
              <a:t>governance &amp; automated guardrails</a:t>
            </a:r>
          </a:p>
        </p:txBody>
      </p:sp>
      <p:sp>
        <p:nvSpPr>
          <p:cNvPr id="16" name="Content Placeholder 15">
            <a:extLst>
              <a:ext uri="{FF2B5EF4-FFF2-40B4-BE49-F238E27FC236}">
                <a16:creationId xmlns:a16="http://schemas.microsoft.com/office/drawing/2014/main" id="{D1B1B049-0015-4311-AC0B-FFC96123B255}"/>
              </a:ext>
            </a:extLst>
          </p:cNvPr>
          <p:cNvSpPr>
            <a:spLocks noGrp="1"/>
          </p:cNvSpPr>
          <p:nvPr>
            <p:ph sz="quarter" idx="4294967295"/>
          </p:nvPr>
        </p:nvSpPr>
        <p:spPr>
          <a:xfrm>
            <a:off x="4235534" y="4959423"/>
            <a:ext cx="2288043" cy="1152741"/>
          </a:xfrm>
        </p:spPr>
        <p:txBody>
          <a:bodyPr/>
          <a:lstStyle/>
          <a:p>
            <a:pPr marL="56025" algn="ctr" defTabSz="932125" fontAlgn="base">
              <a:lnSpc>
                <a:spcPct val="90000"/>
              </a:lnSpc>
              <a:spcBef>
                <a:spcPct val="0"/>
              </a:spcBef>
              <a:spcAft>
                <a:spcPts val="600"/>
              </a:spcAft>
              <a:buSzTx/>
              <a:defRPr/>
            </a:pPr>
            <a:r>
              <a:rPr lang="en-US" sz="1765" spc="0" dirty="0">
                <a:solidFill>
                  <a:srgbClr val="0078D3"/>
                </a:solidFill>
                <a:latin typeface="Segoe UI Semibold"/>
                <a:ea typeface="Segoe UI" pitchFamily="34" charset="0"/>
              </a:rPr>
              <a:t>Manage</a:t>
            </a:r>
            <a:endParaRPr lang="en-US" sz="1961" spc="0" dirty="0">
              <a:solidFill>
                <a:srgbClr val="0078D3"/>
              </a:solidFill>
              <a:latin typeface="Segoe UI Semibold"/>
              <a:ea typeface="Segoe UI" pitchFamily="34" charset="0"/>
            </a:endParaRPr>
          </a:p>
          <a:p>
            <a:pPr marL="56025" algn="ctr" defTabSz="932125" fontAlgn="base">
              <a:lnSpc>
                <a:spcPct val="90000"/>
              </a:lnSpc>
              <a:spcBef>
                <a:spcPct val="0"/>
              </a:spcBef>
              <a:spcAft>
                <a:spcPts val="600"/>
              </a:spcAft>
              <a:buSzTx/>
              <a:defRPr/>
            </a:pPr>
            <a:r>
              <a:rPr lang="en-US" sz="1569" b="1" spc="0" dirty="0">
                <a:latin typeface="Segoe UI"/>
                <a:ea typeface="+mn-lt"/>
                <a:cs typeface="Calibri" panose="020F0502020204030204"/>
              </a:rPr>
              <a:t>Build operations baseline </a:t>
            </a:r>
            <a:r>
              <a:rPr lang="en-US" sz="1569" spc="0" dirty="0">
                <a:latin typeface="Segoe UI"/>
                <a:ea typeface="+mn-lt"/>
                <a:cs typeface="Calibri" panose="020F0502020204030204"/>
              </a:rPr>
              <a:t>and support enterprise operations</a:t>
            </a:r>
          </a:p>
        </p:txBody>
      </p:sp>
      <p:sp>
        <p:nvSpPr>
          <p:cNvPr id="163" name="Rectangle 162">
            <a:extLst>
              <a:ext uri="{FF2B5EF4-FFF2-40B4-BE49-F238E27FC236}">
                <a16:creationId xmlns:a16="http://schemas.microsoft.com/office/drawing/2014/main" id="{5EB074E4-1074-4FE0-A108-F048D29F7145}"/>
              </a:ext>
            </a:extLst>
          </p:cNvPr>
          <p:cNvSpPr/>
          <p:nvPr/>
        </p:nvSpPr>
        <p:spPr bwMode="auto">
          <a:xfrm>
            <a:off x="3740662" y="6157611"/>
            <a:ext cx="3242744" cy="7135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0" rIns="179308" bIns="143446" numCol="1" spcCol="0" rtlCol="0" fromWordArt="0" anchor="t" anchorCtr="0" forceAA="0" compatLnSpc="1">
            <a:prstTxWarp prst="textNoShape">
              <a:avLst/>
            </a:prstTxWarp>
            <a:noAutofit/>
          </a:bodyPr>
          <a:lstStyle/>
          <a:p>
            <a:pPr algn="ctr" defTabSz="914289" fontAlgn="base">
              <a:spcBef>
                <a:spcPct val="0"/>
              </a:spcBef>
              <a:spcAft>
                <a:spcPct val="0"/>
              </a:spcAft>
            </a:pPr>
            <a:r>
              <a:rPr lang="en-US" sz="1569" dirty="0">
                <a:solidFill>
                  <a:srgbClr val="0078D3"/>
                </a:solidFill>
                <a:latin typeface="Segoe UI Semibold"/>
                <a:cs typeface="Segoe UI" pitchFamily="34" charset="0"/>
              </a:rPr>
              <a:t>Security drives your operations baseline implementation</a:t>
            </a:r>
          </a:p>
        </p:txBody>
      </p:sp>
      <p:grpSp>
        <p:nvGrpSpPr>
          <p:cNvPr id="20" name="Group 19">
            <a:extLst>
              <a:ext uri="{FF2B5EF4-FFF2-40B4-BE49-F238E27FC236}">
                <a16:creationId xmlns:a16="http://schemas.microsoft.com/office/drawing/2014/main" id="{04D54B6A-1DA9-45B2-BE25-F10DC5304111}"/>
              </a:ext>
              <a:ext uri="{C183D7F6-B498-43B3-948B-1728B52AA6E4}">
                <adec:decorative xmlns:adec="http://schemas.microsoft.com/office/drawing/2017/decorative" val="1"/>
              </a:ext>
            </a:extLst>
          </p:cNvPr>
          <p:cNvGrpSpPr/>
          <p:nvPr/>
        </p:nvGrpSpPr>
        <p:grpSpPr>
          <a:xfrm>
            <a:off x="3944160" y="1673425"/>
            <a:ext cx="826619" cy="826619"/>
            <a:chOff x="3435958" y="2299143"/>
            <a:chExt cx="826631" cy="826631"/>
          </a:xfrm>
        </p:grpSpPr>
        <p:sp>
          <p:nvSpPr>
            <p:cNvPr id="101" name="Oval 100">
              <a:extLst>
                <a:ext uri="{FF2B5EF4-FFF2-40B4-BE49-F238E27FC236}">
                  <a16:creationId xmlns:a16="http://schemas.microsoft.com/office/drawing/2014/main" id="{3E06C1BF-C32F-48A9-9B8D-FD5BAAECFEC0}"/>
                </a:ext>
                <a:ext uri="{C183D7F6-B498-43B3-948B-1728B52AA6E4}">
                  <adec:decorative xmlns:adec="http://schemas.microsoft.com/office/drawing/2017/decorative" val="1"/>
                </a:ext>
              </a:extLst>
            </p:cNvPr>
            <p:cNvSpPr/>
            <p:nvPr/>
          </p:nvSpPr>
          <p:spPr bwMode="auto">
            <a:xfrm>
              <a:off x="3435958"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CA3437D8-20BE-4B80-921A-30F68F345520}"/>
                </a:ext>
              </a:extLst>
            </p:cNvPr>
            <p:cNvGrpSpPr/>
            <p:nvPr/>
          </p:nvGrpSpPr>
          <p:grpSpPr>
            <a:xfrm>
              <a:off x="3660318" y="2503062"/>
              <a:ext cx="337887" cy="418791"/>
              <a:chOff x="3706666" y="2724963"/>
              <a:chExt cx="344662" cy="427189"/>
            </a:xfrm>
          </p:grpSpPr>
          <p:sp>
            <p:nvSpPr>
              <p:cNvPr id="225" name="Freeform 88">
                <a:extLst>
                  <a:ext uri="{FF2B5EF4-FFF2-40B4-BE49-F238E27FC236}">
                    <a16:creationId xmlns:a16="http://schemas.microsoft.com/office/drawing/2014/main" id="{9090A10B-6193-4BF8-8476-D770A774EDBF}"/>
                  </a:ext>
                  <a:ext uri="{C183D7F6-B498-43B3-948B-1728B52AA6E4}">
                    <adec:decorative xmlns:adec="http://schemas.microsoft.com/office/drawing/2017/decorative" val="1"/>
                  </a:ext>
                </a:extLst>
              </p:cNvPr>
              <p:cNvSpPr>
                <a:spLocks/>
              </p:cNvSpPr>
              <p:nvPr/>
            </p:nvSpPr>
            <p:spPr bwMode="auto">
              <a:xfrm>
                <a:off x="3706666" y="2724963"/>
                <a:ext cx="344662" cy="427189"/>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26" name="Freeform 89">
                <a:extLst>
                  <a:ext uri="{FF2B5EF4-FFF2-40B4-BE49-F238E27FC236}">
                    <a16:creationId xmlns:a16="http://schemas.microsoft.com/office/drawing/2014/main" id="{C1178AD2-E8D5-4806-ABEA-2CC2F7F53504}"/>
                  </a:ext>
                  <a:ext uri="{C183D7F6-B498-43B3-948B-1728B52AA6E4}">
                    <adec:decorative xmlns:adec="http://schemas.microsoft.com/office/drawing/2017/decorative" val="1"/>
                  </a:ext>
                </a:extLst>
              </p:cNvPr>
              <p:cNvSpPr>
                <a:spLocks/>
              </p:cNvSpPr>
              <p:nvPr/>
            </p:nvSpPr>
            <p:spPr bwMode="auto">
              <a:xfrm>
                <a:off x="3706666" y="2724963"/>
                <a:ext cx="126214" cy="126215"/>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27" name="Line 90">
                <a:extLst>
                  <a:ext uri="{FF2B5EF4-FFF2-40B4-BE49-F238E27FC236}">
                    <a16:creationId xmlns:a16="http://schemas.microsoft.com/office/drawing/2014/main" id="{D71D1268-FF75-4ACA-870E-26C9F33440C8}"/>
                  </a:ext>
                  <a:ext uri="{C183D7F6-B498-43B3-948B-1728B52AA6E4}">
                    <adec:decorative xmlns:adec="http://schemas.microsoft.com/office/drawing/2017/decorative" val="1"/>
                  </a:ext>
                </a:extLst>
              </p:cNvPr>
              <p:cNvSpPr>
                <a:spLocks noChangeShapeType="1"/>
              </p:cNvSpPr>
              <p:nvPr/>
            </p:nvSpPr>
            <p:spPr bwMode="auto">
              <a:xfrm>
                <a:off x="3796472" y="2948266"/>
                <a:ext cx="16262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28" name="Line 91">
                <a:extLst>
                  <a:ext uri="{FF2B5EF4-FFF2-40B4-BE49-F238E27FC236}">
                    <a16:creationId xmlns:a16="http://schemas.microsoft.com/office/drawing/2014/main" id="{B82738C3-1753-4AFF-BC4B-911EB5EA75B5}"/>
                  </a:ext>
                  <a:ext uri="{C183D7F6-B498-43B3-948B-1728B52AA6E4}">
                    <adec:decorative xmlns:adec="http://schemas.microsoft.com/office/drawing/2017/decorative" val="1"/>
                  </a:ext>
                </a:extLst>
              </p:cNvPr>
              <p:cNvSpPr>
                <a:spLocks noChangeShapeType="1"/>
              </p:cNvSpPr>
              <p:nvPr/>
            </p:nvSpPr>
            <p:spPr bwMode="auto">
              <a:xfrm>
                <a:off x="3796472" y="3030791"/>
                <a:ext cx="16262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grpSp>
      </p:grpSp>
      <p:grpSp>
        <p:nvGrpSpPr>
          <p:cNvPr id="27" name="Group 26">
            <a:extLst>
              <a:ext uri="{FF2B5EF4-FFF2-40B4-BE49-F238E27FC236}">
                <a16:creationId xmlns:a16="http://schemas.microsoft.com/office/drawing/2014/main" id="{7C7C8E7D-5613-46DE-9FC8-00C3064E41E8}"/>
              </a:ext>
              <a:ext uri="{C183D7F6-B498-43B3-948B-1728B52AA6E4}">
                <adec:decorative xmlns:adec="http://schemas.microsoft.com/office/drawing/2017/decorative" val="1"/>
              </a:ext>
            </a:extLst>
          </p:cNvPr>
          <p:cNvGrpSpPr/>
          <p:nvPr/>
        </p:nvGrpSpPr>
        <p:grpSpPr>
          <a:xfrm>
            <a:off x="4705905" y="2662887"/>
            <a:ext cx="2045696" cy="108754"/>
            <a:chOff x="4154573" y="3409885"/>
            <a:chExt cx="2086746" cy="108756"/>
          </a:xfrm>
        </p:grpSpPr>
        <p:cxnSp>
          <p:nvCxnSpPr>
            <p:cNvPr id="220" name="Straight Connector 219">
              <a:extLst>
                <a:ext uri="{FF2B5EF4-FFF2-40B4-BE49-F238E27FC236}">
                  <a16:creationId xmlns:a16="http://schemas.microsoft.com/office/drawing/2014/main" id="{4B12FE2D-66D4-4645-822E-BBC46B586BB3}"/>
                </a:ext>
                <a:ext uri="{C183D7F6-B498-43B3-948B-1728B52AA6E4}">
                  <adec:decorative xmlns:adec="http://schemas.microsoft.com/office/drawing/2017/decorative" val="1"/>
                </a:ext>
              </a:extLst>
            </p:cNvPr>
            <p:cNvCxnSpPr>
              <a:cxnSpLocks/>
            </p:cNvCxnSpPr>
            <p:nvPr/>
          </p:nvCxnSpPr>
          <p:spPr>
            <a:xfrm>
              <a:off x="4154573" y="3464263"/>
              <a:ext cx="2086746"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1" name="Rectangle 34">
              <a:extLst>
                <a:ext uri="{FF2B5EF4-FFF2-40B4-BE49-F238E27FC236}">
                  <a16:creationId xmlns:a16="http://schemas.microsoft.com/office/drawing/2014/main" id="{481031D8-3B80-4C98-893E-C6CAF2FE4DC0}"/>
                </a:ext>
                <a:ext uri="{C183D7F6-B498-43B3-948B-1728B52AA6E4}">
                  <adec:decorative xmlns:adec="http://schemas.microsoft.com/office/drawing/2017/decorative" val="1"/>
                </a:ext>
              </a:extLst>
            </p:cNvPr>
            <p:cNvSpPr/>
            <p:nvPr/>
          </p:nvSpPr>
          <p:spPr bwMode="auto">
            <a:xfrm rot="8100000">
              <a:off x="6122511" y="3409885"/>
              <a:ext cx="107718" cy="1087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defTabSz="932125"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D59537A8-4173-4CFF-BA84-1F5F7180E9F0}"/>
              </a:ext>
              <a:ext uri="{C183D7F6-B498-43B3-948B-1728B52AA6E4}">
                <adec:decorative xmlns:adec="http://schemas.microsoft.com/office/drawing/2017/decorative" val="1"/>
              </a:ext>
            </a:extLst>
          </p:cNvPr>
          <p:cNvGrpSpPr/>
          <p:nvPr/>
        </p:nvGrpSpPr>
        <p:grpSpPr>
          <a:xfrm>
            <a:off x="6937963" y="1673425"/>
            <a:ext cx="826619" cy="826619"/>
            <a:chOff x="6312492" y="2299143"/>
            <a:chExt cx="826631" cy="826631"/>
          </a:xfrm>
        </p:grpSpPr>
        <p:sp>
          <p:nvSpPr>
            <p:cNvPr id="104" name="Oval 103">
              <a:extLst>
                <a:ext uri="{FF2B5EF4-FFF2-40B4-BE49-F238E27FC236}">
                  <a16:creationId xmlns:a16="http://schemas.microsoft.com/office/drawing/2014/main" id="{A0A5D79E-47AA-4D03-AC4E-D5DFF104B4A7}"/>
                </a:ext>
                <a:ext uri="{C183D7F6-B498-43B3-948B-1728B52AA6E4}">
                  <adec:decorative xmlns:adec="http://schemas.microsoft.com/office/drawing/2017/decorative" val="1"/>
                </a:ext>
              </a:extLst>
            </p:cNvPr>
            <p:cNvSpPr/>
            <p:nvPr/>
          </p:nvSpPr>
          <p:spPr bwMode="auto">
            <a:xfrm>
              <a:off x="6312492"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06E758C5-CE85-4A7C-9D45-D8DCAAE93BCE}"/>
                </a:ext>
              </a:extLst>
            </p:cNvPr>
            <p:cNvGrpSpPr/>
            <p:nvPr/>
          </p:nvGrpSpPr>
          <p:grpSpPr>
            <a:xfrm>
              <a:off x="6486663" y="2475658"/>
              <a:ext cx="477474" cy="475820"/>
              <a:chOff x="6485890" y="2692506"/>
              <a:chExt cx="487048" cy="485361"/>
            </a:xfrm>
          </p:grpSpPr>
          <p:sp>
            <p:nvSpPr>
              <p:cNvPr id="230" name="AutoShape 151">
                <a:extLst>
                  <a:ext uri="{FF2B5EF4-FFF2-40B4-BE49-F238E27FC236}">
                    <a16:creationId xmlns:a16="http://schemas.microsoft.com/office/drawing/2014/main" id="{3125C1AE-68F8-4C8F-9F3B-45558688345C}"/>
                  </a:ext>
                  <a:ext uri="{C183D7F6-B498-43B3-948B-1728B52AA6E4}">
                    <adec:decorative xmlns:adec="http://schemas.microsoft.com/office/drawing/2017/decorative" val="1"/>
                  </a:ext>
                </a:extLst>
              </p:cNvPr>
              <p:cNvSpPr>
                <a:spLocks noChangeAspect="1" noChangeArrowheads="1" noTextEdit="1"/>
              </p:cNvSpPr>
              <p:nvPr/>
            </p:nvSpPr>
            <p:spPr bwMode="auto">
              <a:xfrm>
                <a:off x="6485890" y="2692506"/>
                <a:ext cx="487048" cy="485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5" rIns="91413" bIns="45705" numCol="1" anchor="t" anchorCtr="0" compatLnSpc="1">
                <a:prstTxWarp prst="textNoShape">
                  <a:avLst/>
                </a:prstTxWarp>
              </a:bodyPr>
              <a:lstStyle/>
              <a:p>
                <a:pPr defTabSz="914060">
                  <a:defRPr/>
                </a:pPr>
                <a:endParaRPr lang="en-US" sz="1600">
                  <a:solidFill>
                    <a:srgbClr val="FFFFFF"/>
                  </a:solidFill>
                  <a:latin typeface="Segoe UI"/>
                </a:endParaRPr>
              </a:p>
            </p:txBody>
          </p:sp>
          <p:sp>
            <p:nvSpPr>
              <p:cNvPr id="231" name="Oval 153">
                <a:extLst>
                  <a:ext uri="{FF2B5EF4-FFF2-40B4-BE49-F238E27FC236}">
                    <a16:creationId xmlns:a16="http://schemas.microsoft.com/office/drawing/2014/main" id="{9C1ADD05-C62A-43B6-8026-DCA813F93949}"/>
                  </a:ext>
                  <a:ext uri="{C183D7F6-B498-43B3-948B-1728B52AA6E4}">
                    <adec:decorative xmlns:adec="http://schemas.microsoft.com/office/drawing/2017/decorative" val="1"/>
                  </a:ext>
                </a:extLst>
              </p:cNvPr>
              <p:cNvSpPr>
                <a:spLocks noChangeArrowheads="1"/>
              </p:cNvSpPr>
              <p:nvPr/>
            </p:nvSpPr>
            <p:spPr bwMode="auto">
              <a:xfrm>
                <a:off x="6575210" y="2778455"/>
                <a:ext cx="311778" cy="31177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14060">
                  <a:defRPr/>
                </a:pPr>
                <a:endParaRPr lang="en-US" sz="1600">
                  <a:solidFill>
                    <a:srgbClr val="FFFFFF"/>
                  </a:solidFill>
                  <a:latin typeface="Segoe UI"/>
                </a:endParaRPr>
              </a:p>
            </p:txBody>
          </p:sp>
          <p:sp>
            <p:nvSpPr>
              <p:cNvPr id="232" name="Freeform 154">
                <a:extLst>
                  <a:ext uri="{FF2B5EF4-FFF2-40B4-BE49-F238E27FC236}">
                    <a16:creationId xmlns:a16="http://schemas.microsoft.com/office/drawing/2014/main" id="{D7D352D5-B063-458B-BE3D-2C2F74643621}"/>
                  </a:ext>
                  <a:ext uri="{C183D7F6-B498-43B3-948B-1728B52AA6E4}">
                    <adec:decorative xmlns:adec="http://schemas.microsoft.com/office/drawing/2017/decorative" val="1"/>
                  </a:ext>
                </a:extLst>
              </p:cNvPr>
              <p:cNvSpPr>
                <a:spLocks/>
              </p:cNvSpPr>
              <p:nvPr/>
            </p:nvSpPr>
            <p:spPr bwMode="auto">
              <a:xfrm>
                <a:off x="6632510" y="2859349"/>
                <a:ext cx="185382" cy="151675"/>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14060">
                  <a:defRPr/>
                </a:pPr>
                <a:endParaRPr lang="en-US" sz="1600">
                  <a:solidFill>
                    <a:srgbClr val="FFFFFF"/>
                  </a:solidFill>
                  <a:latin typeface="Segoe UI"/>
                </a:endParaRPr>
              </a:p>
            </p:txBody>
          </p:sp>
          <p:sp>
            <p:nvSpPr>
              <p:cNvPr id="233" name="Freeform 155">
                <a:extLst>
                  <a:ext uri="{FF2B5EF4-FFF2-40B4-BE49-F238E27FC236}">
                    <a16:creationId xmlns:a16="http://schemas.microsoft.com/office/drawing/2014/main" id="{2DE76BC6-F3FE-451B-A56F-AADEE484277B}"/>
                  </a:ext>
                  <a:ext uri="{C183D7F6-B498-43B3-948B-1728B52AA6E4}">
                    <adec:decorative xmlns:adec="http://schemas.microsoft.com/office/drawing/2017/decorative" val="1"/>
                  </a:ext>
                </a:extLst>
              </p:cNvPr>
              <p:cNvSpPr>
                <a:spLocks/>
              </p:cNvSpPr>
              <p:nvPr/>
            </p:nvSpPr>
            <p:spPr bwMode="auto">
              <a:xfrm>
                <a:off x="6873506" y="2948669"/>
                <a:ext cx="99432" cy="148305"/>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14060">
                  <a:defRPr/>
                </a:pPr>
                <a:endParaRPr lang="en-US" sz="1600">
                  <a:solidFill>
                    <a:srgbClr val="FFFFFF"/>
                  </a:solidFill>
                  <a:latin typeface="Segoe UI"/>
                </a:endParaRPr>
              </a:p>
            </p:txBody>
          </p:sp>
          <p:sp>
            <p:nvSpPr>
              <p:cNvPr id="234" name="Freeform 156">
                <a:extLst>
                  <a:ext uri="{FF2B5EF4-FFF2-40B4-BE49-F238E27FC236}">
                    <a16:creationId xmlns:a16="http://schemas.microsoft.com/office/drawing/2014/main" id="{96EBE8DB-EF9B-41B3-B4DE-B3D9C26B78E0}"/>
                  </a:ext>
                  <a:ext uri="{C183D7F6-B498-43B3-948B-1728B52AA6E4}">
                    <adec:decorative xmlns:adec="http://schemas.microsoft.com/office/drawing/2017/decorative" val="1"/>
                  </a:ext>
                </a:extLst>
              </p:cNvPr>
              <p:cNvSpPr>
                <a:spLocks/>
              </p:cNvSpPr>
              <p:nvPr/>
            </p:nvSpPr>
            <p:spPr bwMode="auto">
              <a:xfrm>
                <a:off x="6485890" y="2773400"/>
                <a:ext cx="99432" cy="149990"/>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14060">
                  <a:defRPr/>
                </a:pPr>
                <a:endParaRPr lang="en-US" sz="1600">
                  <a:solidFill>
                    <a:srgbClr val="FFFFFF"/>
                  </a:solidFill>
                  <a:latin typeface="Segoe UI"/>
                </a:endParaRPr>
              </a:p>
            </p:txBody>
          </p:sp>
          <p:sp>
            <p:nvSpPr>
              <p:cNvPr id="235" name="Freeform 157">
                <a:extLst>
                  <a:ext uri="{FF2B5EF4-FFF2-40B4-BE49-F238E27FC236}">
                    <a16:creationId xmlns:a16="http://schemas.microsoft.com/office/drawing/2014/main" id="{AB451BEC-E5A2-4D0B-98CA-E900505D4C6A}"/>
                  </a:ext>
                  <a:ext uri="{C183D7F6-B498-43B3-948B-1728B52AA6E4}">
                    <adec:decorative xmlns:adec="http://schemas.microsoft.com/office/drawing/2017/decorative" val="1"/>
                  </a:ext>
                </a:extLst>
              </p:cNvPr>
              <p:cNvSpPr>
                <a:spLocks/>
              </p:cNvSpPr>
              <p:nvPr/>
            </p:nvSpPr>
            <p:spPr bwMode="auto">
              <a:xfrm>
                <a:off x="6566784" y="3080121"/>
                <a:ext cx="149991" cy="97746"/>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14060">
                  <a:defRPr/>
                </a:pPr>
                <a:endParaRPr lang="en-US" sz="1600">
                  <a:solidFill>
                    <a:srgbClr val="FFFFFF"/>
                  </a:solidFill>
                  <a:latin typeface="Segoe UI"/>
                </a:endParaRPr>
              </a:p>
            </p:txBody>
          </p:sp>
          <p:sp>
            <p:nvSpPr>
              <p:cNvPr id="236" name="Freeform 158">
                <a:extLst>
                  <a:ext uri="{FF2B5EF4-FFF2-40B4-BE49-F238E27FC236}">
                    <a16:creationId xmlns:a16="http://schemas.microsoft.com/office/drawing/2014/main" id="{008E3E85-0664-4A47-B4B1-797050925BDE}"/>
                  </a:ext>
                  <a:ext uri="{C183D7F6-B498-43B3-948B-1728B52AA6E4}">
                    <adec:decorative xmlns:adec="http://schemas.microsoft.com/office/drawing/2017/decorative" val="1"/>
                  </a:ext>
                </a:extLst>
              </p:cNvPr>
              <p:cNvSpPr>
                <a:spLocks/>
              </p:cNvSpPr>
              <p:nvPr/>
            </p:nvSpPr>
            <p:spPr bwMode="auto">
              <a:xfrm>
                <a:off x="6485890" y="2948669"/>
                <a:ext cx="99432" cy="148305"/>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14060">
                  <a:defRPr/>
                </a:pPr>
                <a:endParaRPr lang="en-US" sz="1600">
                  <a:solidFill>
                    <a:srgbClr val="FFFFFF"/>
                  </a:solidFill>
                  <a:latin typeface="Segoe UI"/>
                </a:endParaRPr>
              </a:p>
            </p:txBody>
          </p:sp>
          <p:sp>
            <p:nvSpPr>
              <p:cNvPr id="237" name="Freeform 159">
                <a:extLst>
                  <a:ext uri="{FF2B5EF4-FFF2-40B4-BE49-F238E27FC236}">
                    <a16:creationId xmlns:a16="http://schemas.microsoft.com/office/drawing/2014/main" id="{D8B002E9-C3F9-4174-807D-7662F3572D3C}"/>
                  </a:ext>
                  <a:ext uri="{C183D7F6-B498-43B3-948B-1728B52AA6E4}">
                    <adec:decorative xmlns:adec="http://schemas.microsoft.com/office/drawing/2017/decorative" val="1"/>
                  </a:ext>
                </a:extLst>
              </p:cNvPr>
              <p:cNvSpPr>
                <a:spLocks/>
              </p:cNvSpPr>
              <p:nvPr/>
            </p:nvSpPr>
            <p:spPr bwMode="auto">
              <a:xfrm>
                <a:off x="6873506" y="2773400"/>
                <a:ext cx="99432" cy="149990"/>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14060">
                  <a:defRPr/>
                </a:pPr>
                <a:endParaRPr lang="en-US" sz="1600">
                  <a:solidFill>
                    <a:srgbClr val="FFFFFF"/>
                  </a:solidFill>
                  <a:latin typeface="Segoe UI"/>
                </a:endParaRPr>
              </a:p>
            </p:txBody>
          </p:sp>
          <p:sp>
            <p:nvSpPr>
              <p:cNvPr id="238" name="Freeform 160">
                <a:extLst>
                  <a:ext uri="{FF2B5EF4-FFF2-40B4-BE49-F238E27FC236}">
                    <a16:creationId xmlns:a16="http://schemas.microsoft.com/office/drawing/2014/main" id="{037BEC80-04CA-46C0-9FE3-85D255AC90A3}"/>
                  </a:ext>
                  <a:ext uri="{C183D7F6-B498-43B3-948B-1728B52AA6E4}">
                    <adec:decorative xmlns:adec="http://schemas.microsoft.com/office/drawing/2017/decorative" val="1"/>
                  </a:ext>
                </a:extLst>
              </p:cNvPr>
              <p:cNvSpPr>
                <a:spLocks/>
              </p:cNvSpPr>
              <p:nvPr/>
            </p:nvSpPr>
            <p:spPr bwMode="auto">
              <a:xfrm>
                <a:off x="6742054" y="3080121"/>
                <a:ext cx="149991" cy="97746"/>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14060">
                  <a:defRPr/>
                </a:pPr>
                <a:endParaRPr lang="en-US" sz="1600">
                  <a:solidFill>
                    <a:srgbClr val="FFFFFF"/>
                  </a:solidFill>
                  <a:latin typeface="Segoe UI"/>
                </a:endParaRPr>
              </a:p>
            </p:txBody>
          </p:sp>
          <p:sp>
            <p:nvSpPr>
              <p:cNvPr id="239" name="Freeform 161">
                <a:extLst>
                  <a:ext uri="{FF2B5EF4-FFF2-40B4-BE49-F238E27FC236}">
                    <a16:creationId xmlns:a16="http://schemas.microsoft.com/office/drawing/2014/main" id="{009BCC5E-B869-4CD2-AD07-8B83A6CCA096}"/>
                  </a:ext>
                  <a:ext uri="{C183D7F6-B498-43B3-948B-1728B52AA6E4}">
                    <adec:decorative xmlns:adec="http://schemas.microsoft.com/office/drawing/2017/decorative" val="1"/>
                  </a:ext>
                </a:extLst>
              </p:cNvPr>
              <p:cNvSpPr>
                <a:spLocks/>
              </p:cNvSpPr>
              <p:nvPr/>
            </p:nvSpPr>
            <p:spPr bwMode="auto">
              <a:xfrm>
                <a:off x="6742054" y="2695877"/>
                <a:ext cx="149991" cy="96061"/>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14060">
                  <a:defRPr/>
                </a:pPr>
                <a:endParaRPr lang="en-US" sz="1600">
                  <a:solidFill>
                    <a:srgbClr val="FFFFFF"/>
                  </a:solidFill>
                  <a:latin typeface="Segoe UI"/>
                </a:endParaRPr>
              </a:p>
            </p:txBody>
          </p:sp>
          <p:sp>
            <p:nvSpPr>
              <p:cNvPr id="240" name="Freeform 162">
                <a:extLst>
                  <a:ext uri="{FF2B5EF4-FFF2-40B4-BE49-F238E27FC236}">
                    <a16:creationId xmlns:a16="http://schemas.microsoft.com/office/drawing/2014/main" id="{94F1DB97-8B51-4207-AB18-F6AC6A9ABE9C}"/>
                  </a:ext>
                  <a:ext uri="{C183D7F6-B498-43B3-948B-1728B52AA6E4}">
                    <adec:decorative xmlns:adec="http://schemas.microsoft.com/office/drawing/2017/decorative" val="1"/>
                  </a:ext>
                </a:extLst>
              </p:cNvPr>
              <p:cNvSpPr>
                <a:spLocks/>
              </p:cNvSpPr>
              <p:nvPr/>
            </p:nvSpPr>
            <p:spPr bwMode="auto">
              <a:xfrm>
                <a:off x="6566784" y="2695877"/>
                <a:ext cx="149991" cy="96061"/>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14060">
                  <a:defRPr/>
                </a:pPr>
                <a:endParaRPr lang="en-US" sz="1600">
                  <a:solidFill>
                    <a:srgbClr val="FFFFFF"/>
                  </a:solidFill>
                  <a:latin typeface="Segoe UI"/>
                </a:endParaRPr>
              </a:p>
            </p:txBody>
          </p:sp>
        </p:grpSp>
      </p:grpSp>
      <p:grpSp>
        <p:nvGrpSpPr>
          <p:cNvPr id="28" name="Group 27">
            <a:extLst>
              <a:ext uri="{FF2B5EF4-FFF2-40B4-BE49-F238E27FC236}">
                <a16:creationId xmlns:a16="http://schemas.microsoft.com/office/drawing/2014/main" id="{BB12491C-6AF4-433E-8A6D-818490A9B53F}"/>
              </a:ext>
              <a:ext uri="{C183D7F6-B498-43B3-948B-1728B52AA6E4}">
                <adec:decorative xmlns:adec="http://schemas.microsoft.com/office/drawing/2017/decorative" val="1"/>
              </a:ext>
            </a:extLst>
          </p:cNvPr>
          <p:cNvGrpSpPr/>
          <p:nvPr/>
        </p:nvGrpSpPr>
        <p:grpSpPr>
          <a:xfrm>
            <a:off x="7825206" y="2662887"/>
            <a:ext cx="1809645" cy="108754"/>
            <a:chOff x="7336465" y="3409885"/>
            <a:chExt cx="1845959" cy="108756"/>
          </a:xfrm>
        </p:grpSpPr>
        <p:cxnSp>
          <p:nvCxnSpPr>
            <p:cNvPr id="222" name="Straight Connector 221">
              <a:extLst>
                <a:ext uri="{FF2B5EF4-FFF2-40B4-BE49-F238E27FC236}">
                  <a16:creationId xmlns:a16="http://schemas.microsoft.com/office/drawing/2014/main" id="{0F56134F-3327-43C6-94A4-BF57364ECEC3}"/>
                </a:ext>
                <a:ext uri="{C183D7F6-B498-43B3-948B-1728B52AA6E4}">
                  <adec:decorative xmlns:adec="http://schemas.microsoft.com/office/drawing/2017/decorative" val="1"/>
                </a:ext>
              </a:extLst>
            </p:cNvPr>
            <p:cNvCxnSpPr>
              <a:cxnSpLocks/>
            </p:cNvCxnSpPr>
            <p:nvPr/>
          </p:nvCxnSpPr>
          <p:spPr>
            <a:xfrm>
              <a:off x="7336465" y="3464263"/>
              <a:ext cx="1845959"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3" name="Rectangle 34">
              <a:extLst>
                <a:ext uri="{FF2B5EF4-FFF2-40B4-BE49-F238E27FC236}">
                  <a16:creationId xmlns:a16="http://schemas.microsoft.com/office/drawing/2014/main" id="{674F18A7-2665-42A3-851B-3A188428E2C7}"/>
                </a:ext>
                <a:ext uri="{C183D7F6-B498-43B3-948B-1728B52AA6E4}">
                  <adec:decorative xmlns:adec="http://schemas.microsoft.com/office/drawing/2017/decorative" val="1"/>
                </a:ext>
              </a:extLst>
            </p:cNvPr>
            <p:cNvSpPr/>
            <p:nvPr/>
          </p:nvSpPr>
          <p:spPr bwMode="auto">
            <a:xfrm rot="8100000">
              <a:off x="9063617" y="3409885"/>
              <a:ext cx="107718" cy="1087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defTabSz="932125"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74794D81-626B-4284-B88F-67DBB2810ED6}"/>
              </a:ext>
              <a:ext uri="{C183D7F6-B498-43B3-948B-1728B52AA6E4}">
                <adec:decorative xmlns:adec="http://schemas.microsoft.com/office/drawing/2017/decorative" val="1"/>
              </a:ext>
            </a:extLst>
          </p:cNvPr>
          <p:cNvGrpSpPr/>
          <p:nvPr/>
        </p:nvGrpSpPr>
        <p:grpSpPr>
          <a:xfrm>
            <a:off x="9909790" y="1673425"/>
            <a:ext cx="826619" cy="826619"/>
            <a:chOff x="9189024" y="2299143"/>
            <a:chExt cx="826631" cy="826631"/>
          </a:xfrm>
        </p:grpSpPr>
        <p:sp>
          <p:nvSpPr>
            <p:cNvPr id="105" name="Oval 104">
              <a:extLst>
                <a:ext uri="{FF2B5EF4-FFF2-40B4-BE49-F238E27FC236}">
                  <a16:creationId xmlns:a16="http://schemas.microsoft.com/office/drawing/2014/main" id="{498C7C3A-A8D9-46A9-9A24-E176B412791B}"/>
                </a:ext>
                <a:ext uri="{C183D7F6-B498-43B3-948B-1728B52AA6E4}">
                  <adec:decorative xmlns:adec="http://schemas.microsoft.com/office/drawing/2017/decorative" val="1"/>
                </a:ext>
              </a:extLst>
            </p:cNvPr>
            <p:cNvSpPr/>
            <p:nvPr/>
          </p:nvSpPr>
          <p:spPr bwMode="auto">
            <a:xfrm>
              <a:off x="9189024"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34B18F9D-23A0-4399-9FCA-E3B9856C2F9D}"/>
                </a:ext>
              </a:extLst>
            </p:cNvPr>
            <p:cNvGrpSpPr/>
            <p:nvPr/>
          </p:nvGrpSpPr>
          <p:grpSpPr>
            <a:xfrm>
              <a:off x="9404510" y="2505773"/>
              <a:ext cx="406523" cy="406803"/>
              <a:chOff x="9686726" y="2729033"/>
              <a:chExt cx="414675" cy="414960"/>
            </a:xfrm>
          </p:grpSpPr>
          <p:sp>
            <p:nvSpPr>
              <p:cNvPr id="242" name="Freeform: Shape 241">
                <a:extLst>
                  <a:ext uri="{FF2B5EF4-FFF2-40B4-BE49-F238E27FC236}">
                    <a16:creationId xmlns:a16="http://schemas.microsoft.com/office/drawing/2014/main" id="{6660D93A-CD94-4AA6-81AC-07D717103FA5}"/>
                  </a:ext>
                  <a:ext uri="{C183D7F6-B498-43B3-948B-1728B52AA6E4}">
                    <adec:decorative xmlns:adec="http://schemas.microsoft.com/office/drawing/2017/decorative" val="1"/>
                  </a:ext>
                </a:extLst>
              </p:cNvPr>
              <p:cNvSpPr/>
              <p:nvPr/>
            </p:nvSpPr>
            <p:spPr>
              <a:xfrm>
                <a:off x="9753030" y="2796356"/>
                <a:ext cx="285089" cy="285088"/>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algn="ctr" defTabSz="914060">
                  <a:defRPr/>
                </a:pPr>
                <a:endParaRPr lang="en-US" sz="1600">
                  <a:solidFill>
                    <a:srgbClr val="FFFFFF"/>
                  </a:solidFill>
                  <a:latin typeface="Segoe UI"/>
                </a:endParaRPr>
              </a:p>
            </p:txBody>
          </p:sp>
          <p:sp>
            <p:nvSpPr>
              <p:cNvPr id="243" name="Freeform: Shape 242">
                <a:extLst>
                  <a:ext uri="{FF2B5EF4-FFF2-40B4-BE49-F238E27FC236}">
                    <a16:creationId xmlns:a16="http://schemas.microsoft.com/office/drawing/2014/main" id="{1EC21C6D-8732-4094-A77D-A029F6AC6A43}"/>
                  </a:ext>
                  <a:ext uri="{C183D7F6-B498-43B3-948B-1728B52AA6E4}">
                    <adec:decorative xmlns:adec="http://schemas.microsoft.com/office/drawing/2017/decorative" val="1"/>
                  </a:ext>
                </a:extLst>
              </p:cNvPr>
              <p:cNvSpPr/>
              <p:nvPr/>
            </p:nvSpPr>
            <p:spPr>
              <a:xfrm>
                <a:off x="9686726" y="2729320"/>
                <a:ext cx="414675" cy="414673"/>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algn="ctr" defTabSz="914060">
                  <a:defRPr/>
                </a:pPr>
                <a:endParaRPr lang="en-US" sz="1600">
                  <a:solidFill>
                    <a:srgbClr val="FFFFFF"/>
                  </a:solidFill>
                  <a:latin typeface="Segoe UI"/>
                </a:endParaRPr>
              </a:p>
            </p:txBody>
          </p:sp>
          <p:sp>
            <p:nvSpPr>
              <p:cNvPr id="244" name="Freeform: Shape 243">
                <a:extLst>
                  <a:ext uri="{FF2B5EF4-FFF2-40B4-BE49-F238E27FC236}">
                    <a16:creationId xmlns:a16="http://schemas.microsoft.com/office/drawing/2014/main" id="{42E5EFFA-8584-4D63-99EB-D96CC4DCC80A}"/>
                  </a:ext>
                  <a:ext uri="{C183D7F6-B498-43B3-948B-1728B52AA6E4}">
                    <adec:decorative xmlns:adec="http://schemas.microsoft.com/office/drawing/2017/decorative" val="1"/>
                  </a:ext>
                </a:extLst>
              </p:cNvPr>
              <p:cNvSpPr/>
              <p:nvPr/>
            </p:nvSpPr>
            <p:spPr>
              <a:xfrm>
                <a:off x="9824707" y="2729033"/>
                <a:ext cx="276450" cy="246213"/>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algn="ctr" defTabSz="914060">
                  <a:defRPr/>
                </a:pPr>
                <a:endParaRPr lang="en-US" sz="1600">
                  <a:solidFill>
                    <a:srgbClr val="FFFFFF"/>
                  </a:solidFill>
                  <a:latin typeface="Segoe UI"/>
                </a:endParaRPr>
              </a:p>
            </p:txBody>
          </p:sp>
        </p:grpSp>
      </p:grpSp>
      <p:grpSp>
        <p:nvGrpSpPr>
          <p:cNvPr id="23" name="Group 22">
            <a:extLst>
              <a:ext uri="{FF2B5EF4-FFF2-40B4-BE49-F238E27FC236}">
                <a16:creationId xmlns:a16="http://schemas.microsoft.com/office/drawing/2014/main" id="{9641846B-2FF5-42A7-B0E6-4163A546561B}"/>
              </a:ext>
              <a:ext uri="{C183D7F6-B498-43B3-948B-1728B52AA6E4}">
                <adec:decorative xmlns:adec="http://schemas.microsoft.com/office/drawing/2017/decorative" val="1"/>
              </a:ext>
            </a:extLst>
          </p:cNvPr>
          <p:cNvGrpSpPr/>
          <p:nvPr/>
        </p:nvGrpSpPr>
        <p:grpSpPr>
          <a:xfrm>
            <a:off x="1892414" y="4198530"/>
            <a:ext cx="826619" cy="826619"/>
            <a:chOff x="4874225" y="4877779"/>
            <a:chExt cx="826631" cy="826631"/>
          </a:xfrm>
        </p:grpSpPr>
        <p:sp>
          <p:nvSpPr>
            <p:cNvPr id="113" name="Oval 112">
              <a:extLst>
                <a:ext uri="{FF2B5EF4-FFF2-40B4-BE49-F238E27FC236}">
                  <a16:creationId xmlns:a16="http://schemas.microsoft.com/office/drawing/2014/main" id="{0FFED030-31C2-422D-9452-643AC39B4165}"/>
                </a:ext>
                <a:ext uri="{C183D7F6-B498-43B3-948B-1728B52AA6E4}">
                  <adec:decorative xmlns:adec="http://schemas.microsoft.com/office/drawing/2017/decorative" val="1"/>
                </a:ext>
              </a:extLst>
            </p:cNvPr>
            <p:cNvSpPr/>
            <p:nvPr/>
          </p:nvSpPr>
          <p:spPr bwMode="auto">
            <a:xfrm>
              <a:off x="4874225" y="4877779"/>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7B70EDEE-CADC-4151-9353-46A517291A83}"/>
                </a:ext>
              </a:extLst>
            </p:cNvPr>
            <p:cNvGrpSpPr/>
            <p:nvPr/>
          </p:nvGrpSpPr>
          <p:grpSpPr>
            <a:xfrm>
              <a:off x="5074203" y="5027830"/>
              <a:ext cx="439644" cy="448001"/>
              <a:chOff x="5011533" y="4963474"/>
              <a:chExt cx="448460" cy="456984"/>
            </a:xfrm>
          </p:grpSpPr>
          <p:sp>
            <p:nvSpPr>
              <p:cNvPr id="131" name="Freeform 5">
                <a:extLst>
                  <a:ext uri="{FF2B5EF4-FFF2-40B4-BE49-F238E27FC236}">
                    <a16:creationId xmlns:a16="http://schemas.microsoft.com/office/drawing/2014/main" id="{E9B70CC2-9E84-4B44-B4EF-B867C1B03696}"/>
                  </a:ext>
                  <a:ext uri="{C183D7F6-B498-43B3-948B-1728B52AA6E4}">
                    <adec:decorative xmlns:adec="http://schemas.microsoft.com/office/drawing/2017/decorative" val="1"/>
                  </a:ext>
                </a:extLst>
              </p:cNvPr>
              <p:cNvSpPr>
                <a:spLocks noEditPoints="1"/>
              </p:cNvSpPr>
              <p:nvPr/>
            </p:nvSpPr>
            <p:spPr bwMode="auto">
              <a:xfrm>
                <a:off x="5011533" y="4970258"/>
                <a:ext cx="448460" cy="450200"/>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32" name="Rectangle 131">
                <a:extLst>
                  <a:ext uri="{FF2B5EF4-FFF2-40B4-BE49-F238E27FC236}">
                    <a16:creationId xmlns:a16="http://schemas.microsoft.com/office/drawing/2014/main" id="{CD768795-A513-4FBD-B1A3-FC06C8926C0B}"/>
                  </a:ext>
                  <a:ext uri="{C183D7F6-B498-43B3-948B-1728B52AA6E4}">
                    <adec:decorative xmlns:adec="http://schemas.microsoft.com/office/drawing/2017/decorative" val="1"/>
                  </a:ext>
                </a:extLst>
              </p:cNvPr>
              <p:cNvSpPr/>
              <p:nvPr/>
            </p:nvSpPr>
            <p:spPr bwMode="auto">
              <a:xfrm>
                <a:off x="5228822" y="4963474"/>
                <a:ext cx="82169" cy="492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1" tIns="143385" rIns="179231" bIns="143385" numCol="1" spcCol="0" rtlCol="0" fromWordArt="0" anchor="t" anchorCtr="0" forceAA="0" compatLnSpc="1">
                <a:prstTxWarp prst="textNoShape">
                  <a:avLst/>
                </a:prstTxWarp>
                <a:noAutofit/>
              </a:bodyPr>
              <a:lstStyle/>
              <a:p>
                <a:pPr defTabSz="913762" fontAlgn="base">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4" name="Group 23">
            <a:extLst>
              <a:ext uri="{FF2B5EF4-FFF2-40B4-BE49-F238E27FC236}">
                <a16:creationId xmlns:a16="http://schemas.microsoft.com/office/drawing/2014/main" id="{3BFC1A20-BF66-4D0F-A946-5F0CEEE48F21}"/>
              </a:ext>
              <a:ext uri="{C183D7F6-B498-43B3-948B-1728B52AA6E4}">
                <adec:decorative xmlns:adec="http://schemas.microsoft.com/office/drawing/2017/decorative" val="1"/>
              </a:ext>
            </a:extLst>
          </p:cNvPr>
          <p:cNvGrpSpPr/>
          <p:nvPr/>
        </p:nvGrpSpPr>
        <p:grpSpPr>
          <a:xfrm>
            <a:off x="4966246" y="4198530"/>
            <a:ext cx="826619" cy="826619"/>
            <a:chOff x="7750758" y="4877779"/>
            <a:chExt cx="826631" cy="826631"/>
          </a:xfrm>
        </p:grpSpPr>
        <p:sp>
          <p:nvSpPr>
            <p:cNvPr id="112" name="Oval 111">
              <a:extLst>
                <a:ext uri="{FF2B5EF4-FFF2-40B4-BE49-F238E27FC236}">
                  <a16:creationId xmlns:a16="http://schemas.microsoft.com/office/drawing/2014/main" id="{599EDEDD-5914-44AE-A503-8F3C72AFFFDE}"/>
                </a:ext>
                <a:ext uri="{C183D7F6-B498-43B3-948B-1728B52AA6E4}">
                  <adec:decorative xmlns:adec="http://schemas.microsoft.com/office/drawing/2017/decorative" val="1"/>
                </a:ext>
              </a:extLst>
            </p:cNvPr>
            <p:cNvSpPr/>
            <p:nvPr/>
          </p:nvSpPr>
          <p:spPr bwMode="auto">
            <a:xfrm>
              <a:off x="7750758" y="4877779"/>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D2527054-C259-4456-ABEF-FA3FEBAD644E}"/>
                </a:ext>
              </a:extLst>
            </p:cNvPr>
            <p:cNvGrpSpPr/>
            <p:nvPr/>
          </p:nvGrpSpPr>
          <p:grpSpPr>
            <a:xfrm>
              <a:off x="7964236" y="5067221"/>
              <a:ext cx="430907" cy="430899"/>
              <a:chOff x="7638115" y="5023862"/>
              <a:chExt cx="396604" cy="396596"/>
            </a:xfrm>
          </p:grpSpPr>
          <p:sp>
            <p:nvSpPr>
              <p:cNvPr id="183" name="Rectangle 251">
                <a:extLst>
                  <a:ext uri="{FF2B5EF4-FFF2-40B4-BE49-F238E27FC236}">
                    <a16:creationId xmlns:a16="http://schemas.microsoft.com/office/drawing/2014/main" id="{453F4DB3-484D-4391-BE42-BB2A87A4DA1C}"/>
                  </a:ext>
                  <a:ext uri="{C183D7F6-B498-43B3-948B-1728B52AA6E4}">
                    <adec:decorative xmlns:adec="http://schemas.microsoft.com/office/drawing/2017/decorative" val="1"/>
                  </a:ext>
                </a:extLst>
              </p:cNvPr>
              <p:cNvSpPr>
                <a:spLocks noChangeArrowheads="1"/>
              </p:cNvSpPr>
              <p:nvPr/>
            </p:nvSpPr>
            <p:spPr bwMode="auto">
              <a:xfrm>
                <a:off x="7638115" y="5023862"/>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84" name="Rectangle 252">
                <a:extLst>
                  <a:ext uri="{FF2B5EF4-FFF2-40B4-BE49-F238E27FC236}">
                    <a16:creationId xmlns:a16="http://schemas.microsoft.com/office/drawing/2014/main" id="{1D7B1356-0649-4835-8773-4FE6DF11A122}"/>
                  </a:ext>
                  <a:ext uri="{C183D7F6-B498-43B3-948B-1728B52AA6E4}">
                    <adec:decorative xmlns:adec="http://schemas.microsoft.com/office/drawing/2017/decorative" val="1"/>
                  </a:ext>
                </a:extLst>
              </p:cNvPr>
              <p:cNvSpPr>
                <a:spLocks noChangeArrowheads="1"/>
              </p:cNvSpPr>
              <p:nvPr/>
            </p:nvSpPr>
            <p:spPr bwMode="auto">
              <a:xfrm>
                <a:off x="7638115" y="5083124"/>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85" name="Rectangle 253">
                <a:extLst>
                  <a:ext uri="{FF2B5EF4-FFF2-40B4-BE49-F238E27FC236}">
                    <a16:creationId xmlns:a16="http://schemas.microsoft.com/office/drawing/2014/main" id="{4AA6F4A3-8D19-475C-A543-625C78A6DDFD}"/>
                  </a:ext>
                  <a:ext uri="{C183D7F6-B498-43B3-948B-1728B52AA6E4}">
                    <adec:decorative xmlns:adec="http://schemas.microsoft.com/office/drawing/2017/decorative" val="1"/>
                  </a:ext>
                </a:extLst>
              </p:cNvPr>
              <p:cNvSpPr>
                <a:spLocks noChangeArrowheads="1"/>
              </p:cNvSpPr>
              <p:nvPr/>
            </p:nvSpPr>
            <p:spPr bwMode="auto">
              <a:xfrm>
                <a:off x="7815903" y="5083124"/>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86" name="Rectangle 254">
                <a:extLst>
                  <a:ext uri="{FF2B5EF4-FFF2-40B4-BE49-F238E27FC236}">
                    <a16:creationId xmlns:a16="http://schemas.microsoft.com/office/drawing/2014/main" id="{4101D593-C4A5-499C-9298-6C9F55F8E745}"/>
                  </a:ext>
                  <a:ext uri="{C183D7F6-B498-43B3-948B-1728B52AA6E4}">
                    <adec:decorative xmlns:adec="http://schemas.microsoft.com/office/drawing/2017/decorative" val="1"/>
                  </a:ext>
                </a:extLst>
              </p:cNvPr>
              <p:cNvSpPr>
                <a:spLocks noChangeArrowheads="1"/>
              </p:cNvSpPr>
              <p:nvPr/>
            </p:nvSpPr>
            <p:spPr bwMode="auto">
              <a:xfrm>
                <a:off x="7875166" y="5083124"/>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87" name="Rectangle 255">
                <a:extLst>
                  <a:ext uri="{FF2B5EF4-FFF2-40B4-BE49-F238E27FC236}">
                    <a16:creationId xmlns:a16="http://schemas.microsoft.com/office/drawing/2014/main" id="{89C24EB5-8C75-4264-8241-BF36CAD9865D}"/>
                  </a:ext>
                  <a:ext uri="{C183D7F6-B498-43B3-948B-1728B52AA6E4}">
                    <adec:decorative xmlns:adec="http://schemas.microsoft.com/office/drawing/2017/decorative" val="1"/>
                  </a:ext>
                </a:extLst>
              </p:cNvPr>
              <p:cNvSpPr>
                <a:spLocks noChangeArrowheads="1"/>
              </p:cNvSpPr>
              <p:nvPr/>
            </p:nvSpPr>
            <p:spPr bwMode="auto">
              <a:xfrm>
                <a:off x="7638115" y="5142385"/>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88" name="Rectangle 256">
                <a:extLst>
                  <a:ext uri="{FF2B5EF4-FFF2-40B4-BE49-F238E27FC236}">
                    <a16:creationId xmlns:a16="http://schemas.microsoft.com/office/drawing/2014/main" id="{73D2B938-070B-41C8-AFF1-5ABBF43BCE44}"/>
                  </a:ext>
                  <a:ext uri="{C183D7F6-B498-43B3-948B-1728B52AA6E4}">
                    <adec:decorative xmlns:adec="http://schemas.microsoft.com/office/drawing/2017/decorative" val="1"/>
                  </a:ext>
                </a:extLst>
              </p:cNvPr>
              <p:cNvSpPr>
                <a:spLocks noChangeArrowheads="1"/>
              </p:cNvSpPr>
              <p:nvPr/>
            </p:nvSpPr>
            <p:spPr bwMode="auto">
              <a:xfrm>
                <a:off x="7815903" y="5142385"/>
                <a:ext cx="41028" cy="425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89" name="Rectangle 257">
                <a:extLst>
                  <a:ext uri="{FF2B5EF4-FFF2-40B4-BE49-F238E27FC236}">
                    <a16:creationId xmlns:a16="http://schemas.microsoft.com/office/drawing/2014/main" id="{4AF718D0-FE92-4B9F-867E-A7262026B865}"/>
                  </a:ext>
                  <a:ext uri="{C183D7F6-B498-43B3-948B-1728B52AA6E4}">
                    <adec:decorative xmlns:adec="http://schemas.microsoft.com/office/drawing/2017/decorative" val="1"/>
                  </a:ext>
                </a:extLst>
              </p:cNvPr>
              <p:cNvSpPr>
                <a:spLocks noChangeArrowheads="1"/>
              </p:cNvSpPr>
              <p:nvPr/>
            </p:nvSpPr>
            <p:spPr bwMode="auto">
              <a:xfrm>
                <a:off x="7875166" y="5142385"/>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90" name="Rectangle 258">
                <a:extLst>
                  <a:ext uri="{FF2B5EF4-FFF2-40B4-BE49-F238E27FC236}">
                    <a16:creationId xmlns:a16="http://schemas.microsoft.com/office/drawing/2014/main" id="{D63C6DBE-A801-453A-A3F8-CA9EE9FCEF38}"/>
                  </a:ext>
                  <a:ext uri="{C183D7F6-B498-43B3-948B-1728B52AA6E4}">
                    <adec:decorative xmlns:adec="http://schemas.microsoft.com/office/drawing/2017/decorative" val="1"/>
                  </a:ext>
                </a:extLst>
              </p:cNvPr>
              <p:cNvSpPr>
                <a:spLocks noChangeArrowheads="1"/>
              </p:cNvSpPr>
              <p:nvPr/>
            </p:nvSpPr>
            <p:spPr bwMode="auto">
              <a:xfrm>
                <a:off x="7638115" y="5201647"/>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91" name="Rectangle 259">
                <a:extLst>
                  <a:ext uri="{FF2B5EF4-FFF2-40B4-BE49-F238E27FC236}">
                    <a16:creationId xmlns:a16="http://schemas.microsoft.com/office/drawing/2014/main" id="{E08E3CD5-1BF3-4905-B694-D660BDC9DD96}"/>
                  </a:ext>
                  <a:ext uri="{C183D7F6-B498-43B3-948B-1728B52AA6E4}">
                    <adec:decorative xmlns:adec="http://schemas.microsoft.com/office/drawing/2017/decorative" val="1"/>
                  </a:ext>
                </a:extLst>
              </p:cNvPr>
              <p:cNvSpPr>
                <a:spLocks noChangeArrowheads="1"/>
              </p:cNvSpPr>
              <p:nvPr/>
            </p:nvSpPr>
            <p:spPr bwMode="auto">
              <a:xfrm>
                <a:off x="7695858" y="5201647"/>
                <a:ext cx="42547" cy="425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92" name="Rectangle 260">
                <a:extLst>
                  <a:ext uri="{FF2B5EF4-FFF2-40B4-BE49-F238E27FC236}">
                    <a16:creationId xmlns:a16="http://schemas.microsoft.com/office/drawing/2014/main" id="{24248398-2B2F-4FD0-8A3F-88901BDA96CC}"/>
                  </a:ext>
                  <a:ext uri="{C183D7F6-B498-43B3-948B-1728B52AA6E4}">
                    <adec:decorative xmlns:adec="http://schemas.microsoft.com/office/drawing/2017/decorative" val="1"/>
                  </a:ext>
                </a:extLst>
              </p:cNvPr>
              <p:cNvSpPr>
                <a:spLocks noChangeArrowheads="1"/>
              </p:cNvSpPr>
              <p:nvPr/>
            </p:nvSpPr>
            <p:spPr bwMode="auto">
              <a:xfrm>
                <a:off x="7755120" y="5201647"/>
                <a:ext cx="42547"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93" name="Rectangle 261">
                <a:extLst>
                  <a:ext uri="{FF2B5EF4-FFF2-40B4-BE49-F238E27FC236}">
                    <a16:creationId xmlns:a16="http://schemas.microsoft.com/office/drawing/2014/main" id="{0CB161A7-4C48-441E-8EB6-CA170FCE8744}"/>
                  </a:ext>
                  <a:ext uri="{C183D7F6-B498-43B3-948B-1728B52AA6E4}">
                    <adec:decorative xmlns:adec="http://schemas.microsoft.com/office/drawing/2017/decorative" val="1"/>
                  </a:ext>
                </a:extLst>
              </p:cNvPr>
              <p:cNvSpPr>
                <a:spLocks noChangeArrowheads="1"/>
              </p:cNvSpPr>
              <p:nvPr/>
            </p:nvSpPr>
            <p:spPr bwMode="auto">
              <a:xfrm>
                <a:off x="7815903" y="5201647"/>
                <a:ext cx="41028" cy="425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94" name="Rectangle 262">
                <a:extLst>
                  <a:ext uri="{FF2B5EF4-FFF2-40B4-BE49-F238E27FC236}">
                    <a16:creationId xmlns:a16="http://schemas.microsoft.com/office/drawing/2014/main" id="{75F0A2B5-3CC0-4828-B0F3-CD35ABE1F027}"/>
                  </a:ext>
                  <a:ext uri="{C183D7F6-B498-43B3-948B-1728B52AA6E4}">
                    <adec:decorative xmlns:adec="http://schemas.microsoft.com/office/drawing/2017/decorative" val="1"/>
                  </a:ext>
                </a:extLst>
              </p:cNvPr>
              <p:cNvSpPr>
                <a:spLocks noChangeArrowheads="1"/>
              </p:cNvSpPr>
              <p:nvPr/>
            </p:nvSpPr>
            <p:spPr bwMode="auto">
              <a:xfrm>
                <a:off x="7875166" y="5201647"/>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95" name="Rectangle 263">
                <a:extLst>
                  <a:ext uri="{FF2B5EF4-FFF2-40B4-BE49-F238E27FC236}">
                    <a16:creationId xmlns:a16="http://schemas.microsoft.com/office/drawing/2014/main" id="{864678BB-3E2D-401F-B2C6-1CF388289C13}"/>
                  </a:ext>
                  <a:ext uri="{C183D7F6-B498-43B3-948B-1728B52AA6E4}">
                    <adec:decorative xmlns:adec="http://schemas.microsoft.com/office/drawing/2017/decorative" val="1"/>
                  </a:ext>
                </a:extLst>
              </p:cNvPr>
              <p:cNvSpPr>
                <a:spLocks noChangeArrowheads="1"/>
              </p:cNvSpPr>
              <p:nvPr/>
            </p:nvSpPr>
            <p:spPr bwMode="auto">
              <a:xfrm>
                <a:off x="7638115" y="5260908"/>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96" name="Rectangle 264">
                <a:extLst>
                  <a:ext uri="{FF2B5EF4-FFF2-40B4-BE49-F238E27FC236}">
                    <a16:creationId xmlns:a16="http://schemas.microsoft.com/office/drawing/2014/main" id="{F8F3C76F-91A7-4133-8FAB-8C9BE8590B2A}"/>
                  </a:ext>
                  <a:ext uri="{C183D7F6-B498-43B3-948B-1728B52AA6E4}">
                    <adec:decorative xmlns:adec="http://schemas.microsoft.com/office/drawing/2017/decorative" val="1"/>
                  </a:ext>
                </a:extLst>
              </p:cNvPr>
              <p:cNvSpPr>
                <a:spLocks noChangeArrowheads="1"/>
              </p:cNvSpPr>
              <p:nvPr/>
            </p:nvSpPr>
            <p:spPr bwMode="auto">
              <a:xfrm>
                <a:off x="7695858" y="5260908"/>
                <a:ext cx="42547"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97" name="Rectangle 265">
                <a:extLst>
                  <a:ext uri="{FF2B5EF4-FFF2-40B4-BE49-F238E27FC236}">
                    <a16:creationId xmlns:a16="http://schemas.microsoft.com/office/drawing/2014/main" id="{A15F88CA-C661-4362-A055-E3F6F044B8E7}"/>
                  </a:ext>
                  <a:ext uri="{C183D7F6-B498-43B3-948B-1728B52AA6E4}">
                    <adec:decorative xmlns:adec="http://schemas.microsoft.com/office/drawing/2017/decorative" val="1"/>
                  </a:ext>
                </a:extLst>
              </p:cNvPr>
              <p:cNvSpPr>
                <a:spLocks noChangeArrowheads="1"/>
              </p:cNvSpPr>
              <p:nvPr/>
            </p:nvSpPr>
            <p:spPr bwMode="auto">
              <a:xfrm>
                <a:off x="7755120" y="5260908"/>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98" name="Rectangle 266">
                <a:extLst>
                  <a:ext uri="{FF2B5EF4-FFF2-40B4-BE49-F238E27FC236}">
                    <a16:creationId xmlns:a16="http://schemas.microsoft.com/office/drawing/2014/main" id="{FC840F43-0AE2-41E2-8BE8-EF008FDB675F}"/>
                  </a:ext>
                  <a:ext uri="{C183D7F6-B498-43B3-948B-1728B52AA6E4}">
                    <adec:decorative xmlns:adec="http://schemas.microsoft.com/office/drawing/2017/decorative" val="1"/>
                  </a:ext>
                </a:extLst>
              </p:cNvPr>
              <p:cNvSpPr>
                <a:spLocks noChangeArrowheads="1"/>
              </p:cNvSpPr>
              <p:nvPr/>
            </p:nvSpPr>
            <p:spPr bwMode="auto">
              <a:xfrm>
                <a:off x="7815903" y="5260908"/>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99" name="Rectangle 267">
                <a:extLst>
                  <a:ext uri="{FF2B5EF4-FFF2-40B4-BE49-F238E27FC236}">
                    <a16:creationId xmlns:a16="http://schemas.microsoft.com/office/drawing/2014/main" id="{204B927C-E2C8-493B-B25A-B940222EF232}"/>
                  </a:ext>
                  <a:ext uri="{C183D7F6-B498-43B3-948B-1728B52AA6E4}">
                    <adec:decorative xmlns:adec="http://schemas.microsoft.com/office/drawing/2017/decorative" val="1"/>
                  </a:ext>
                </a:extLst>
              </p:cNvPr>
              <p:cNvSpPr>
                <a:spLocks noChangeArrowheads="1"/>
              </p:cNvSpPr>
              <p:nvPr/>
            </p:nvSpPr>
            <p:spPr bwMode="auto">
              <a:xfrm>
                <a:off x="7875166" y="5260908"/>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00" name="Rectangle 268">
                <a:extLst>
                  <a:ext uri="{FF2B5EF4-FFF2-40B4-BE49-F238E27FC236}">
                    <a16:creationId xmlns:a16="http://schemas.microsoft.com/office/drawing/2014/main" id="{5DF6DA3F-4CBA-4E40-9D3E-7BD522B6A11D}"/>
                  </a:ext>
                  <a:ext uri="{C183D7F6-B498-43B3-948B-1728B52AA6E4}">
                    <adec:decorative xmlns:adec="http://schemas.microsoft.com/office/drawing/2017/decorative" val="1"/>
                  </a:ext>
                </a:extLst>
              </p:cNvPr>
              <p:cNvSpPr>
                <a:spLocks noChangeArrowheads="1"/>
              </p:cNvSpPr>
              <p:nvPr/>
            </p:nvSpPr>
            <p:spPr bwMode="auto">
              <a:xfrm>
                <a:off x="7638115" y="5320170"/>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01" name="Rectangle 269">
                <a:extLst>
                  <a:ext uri="{FF2B5EF4-FFF2-40B4-BE49-F238E27FC236}">
                    <a16:creationId xmlns:a16="http://schemas.microsoft.com/office/drawing/2014/main" id="{9FC5B72A-4CD8-495D-B38D-56DBB2759E3A}"/>
                  </a:ext>
                  <a:ext uri="{C183D7F6-B498-43B3-948B-1728B52AA6E4}">
                    <adec:decorative xmlns:adec="http://schemas.microsoft.com/office/drawing/2017/decorative" val="1"/>
                  </a:ext>
                </a:extLst>
              </p:cNvPr>
              <p:cNvSpPr>
                <a:spLocks noChangeArrowheads="1"/>
              </p:cNvSpPr>
              <p:nvPr/>
            </p:nvSpPr>
            <p:spPr bwMode="auto">
              <a:xfrm>
                <a:off x="7695858" y="5320170"/>
                <a:ext cx="42547"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02" name="Rectangle 270">
                <a:extLst>
                  <a:ext uri="{FF2B5EF4-FFF2-40B4-BE49-F238E27FC236}">
                    <a16:creationId xmlns:a16="http://schemas.microsoft.com/office/drawing/2014/main" id="{37153F2F-58AD-49E8-A422-D4B42C4A9FBF}"/>
                  </a:ext>
                  <a:ext uri="{C183D7F6-B498-43B3-948B-1728B52AA6E4}">
                    <adec:decorative xmlns:adec="http://schemas.microsoft.com/office/drawing/2017/decorative" val="1"/>
                  </a:ext>
                </a:extLst>
              </p:cNvPr>
              <p:cNvSpPr>
                <a:spLocks noChangeArrowheads="1"/>
              </p:cNvSpPr>
              <p:nvPr/>
            </p:nvSpPr>
            <p:spPr bwMode="auto">
              <a:xfrm>
                <a:off x="7755120" y="5320170"/>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03" name="Rectangle 271">
                <a:extLst>
                  <a:ext uri="{FF2B5EF4-FFF2-40B4-BE49-F238E27FC236}">
                    <a16:creationId xmlns:a16="http://schemas.microsoft.com/office/drawing/2014/main" id="{BD0A96C3-67E3-4F29-A3BE-B459D0F83174}"/>
                  </a:ext>
                  <a:ext uri="{C183D7F6-B498-43B3-948B-1728B52AA6E4}">
                    <adec:decorative xmlns:adec="http://schemas.microsoft.com/office/drawing/2017/decorative" val="1"/>
                  </a:ext>
                </a:extLst>
              </p:cNvPr>
              <p:cNvSpPr>
                <a:spLocks noChangeArrowheads="1"/>
              </p:cNvSpPr>
              <p:nvPr/>
            </p:nvSpPr>
            <p:spPr bwMode="auto">
              <a:xfrm>
                <a:off x="7815903" y="5320170"/>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04" name="Rectangle 272">
                <a:extLst>
                  <a:ext uri="{FF2B5EF4-FFF2-40B4-BE49-F238E27FC236}">
                    <a16:creationId xmlns:a16="http://schemas.microsoft.com/office/drawing/2014/main" id="{4A05017E-95AB-4B21-A197-3E64A68FAF94}"/>
                  </a:ext>
                  <a:ext uri="{C183D7F6-B498-43B3-948B-1728B52AA6E4}">
                    <adec:decorative xmlns:adec="http://schemas.microsoft.com/office/drawing/2017/decorative" val="1"/>
                  </a:ext>
                </a:extLst>
              </p:cNvPr>
              <p:cNvSpPr>
                <a:spLocks noChangeArrowheads="1"/>
              </p:cNvSpPr>
              <p:nvPr/>
            </p:nvSpPr>
            <p:spPr bwMode="auto">
              <a:xfrm>
                <a:off x="7875166" y="5320170"/>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05" name="Rectangle 273">
                <a:extLst>
                  <a:ext uri="{FF2B5EF4-FFF2-40B4-BE49-F238E27FC236}">
                    <a16:creationId xmlns:a16="http://schemas.microsoft.com/office/drawing/2014/main" id="{BC97E1BC-319D-4E78-AFBC-60906B6E7C50}"/>
                  </a:ext>
                  <a:ext uri="{C183D7F6-B498-43B3-948B-1728B52AA6E4}">
                    <adec:decorative xmlns:adec="http://schemas.microsoft.com/office/drawing/2017/decorative" val="1"/>
                  </a:ext>
                </a:extLst>
              </p:cNvPr>
              <p:cNvSpPr>
                <a:spLocks noChangeArrowheads="1"/>
              </p:cNvSpPr>
              <p:nvPr/>
            </p:nvSpPr>
            <p:spPr bwMode="auto">
              <a:xfrm>
                <a:off x="7934429" y="5320170"/>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06" name="Rectangle 274">
                <a:extLst>
                  <a:ext uri="{FF2B5EF4-FFF2-40B4-BE49-F238E27FC236}">
                    <a16:creationId xmlns:a16="http://schemas.microsoft.com/office/drawing/2014/main" id="{0278F770-055C-4E88-A7F9-B406C2983801}"/>
                  </a:ext>
                  <a:ext uri="{C183D7F6-B498-43B3-948B-1728B52AA6E4}">
                    <adec:decorative xmlns:adec="http://schemas.microsoft.com/office/drawing/2017/decorative" val="1"/>
                  </a:ext>
                </a:extLst>
              </p:cNvPr>
              <p:cNvSpPr>
                <a:spLocks noChangeArrowheads="1"/>
              </p:cNvSpPr>
              <p:nvPr/>
            </p:nvSpPr>
            <p:spPr bwMode="auto">
              <a:xfrm>
                <a:off x="7992172" y="5320170"/>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07" name="Rectangle 275">
                <a:extLst>
                  <a:ext uri="{FF2B5EF4-FFF2-40B4-BE49-F238E27FC236}">
                    <a16:creationId xmlns:a16="http://schemas.microsoft.com/office/drawing/2014/main" id="{7A6BF3A5-08EF-4251-880E-C672A68A7619}"/>
                  </a:ext>
                  <a:ext uri="{C183D7F6-B498-43B3-948B-1728B52AA6E4}">
                    <adec:decorative xmlns:adec="http://schemas.microsoft.com/office/drawing/2017/decorative" val="1"/>
                  </a:ext>
                </a:extLst>
              </p:cNvPr>
              <p:cNvSpPr>
                <a:spLocks noChangeArrowheads="1"/>
              </p:cNvSpPr>
              <p:nvPr/>
            </p:nvSpPr>
            <p:spPr bwMode="auto">
              <a:xfrm>
                <a:off x="7638115" y="5379431"/>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08" name="Rectangle 276">
                <a:extLst>
                  <a:ext uri="{FF2B5EF4-FFF2-40B4-BE49-F238E27FC236}">
                    <a16:creationId xmlns:a16="http://schemas.microsoft.com/office/drawing/2014/main" id="{47EDB877-47EA-4714-BAFC-065A329AA59F}"/>
                  </a:ext>
                  <a:ext uri="{C183D7F6-B498-43B3-948B-1728B52AA6E4}">
                    <adec:decorative xmlns:adec="http://schemas.microsoft.com/office/drawing/2017/decorative" val="1"/>
                  </a:ext>
                </a:extLst>
              </p:cNvPr>
              <p:cNvSpPr>
                <a:spLocks noChangeArrowheads="1"/>
              </p:cNvSpPr>
              <p:nvPr/>
            </p:nvSpPr>
            <p:spPr bwMode="auto">
              <a:xfrm>
                <a:off x="7695858" y="5379431"/>
                <a:ext cx="42547"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09" name="Rectangle 277">
                <a:extLst>
                  <a:ext uri="{FF2B5EF4-FFF2-40B4-BE49-F238E27FC236}">
                    <a16:creationId xmlns:a16="http://schemas.microsoft.com/office/drawing/2014/main" id="{C5724E51-6AFE-4165-9543-B05D4E22428E}"/>
                  </a:ext>
                  <a:ext uri="{C183D7F6-B498-43B3-948B-1728B52AA6E4}">
                    <adec:decorative xmlns:adec="http://schemas.microsoft.com/office/drawing/2017/decorative" val="1"/>
                  </a:ext>
                </a:extLst>
              </p:cNvPr>
              <p:cNvSpPr>
                <a:spLocks noChangeArrowheads="1"/>
              </p:cNvSpPr>
              <p:nvPr/>
            </p:nvSpPr>
            <p:spPr bwMode="auto">
              <a:xfrm>
                <a:off x="7755120" y="5379431"/>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10" name="Rectangle 278">
                <a:extLst>
                  <a:ext uri="{FF2B5EF4-FFF2-40B4-BE49-F238E27FC236}">
                    <a16:creationId xmlns:a16="http://schemas.microsoft.com/office/drawing/2014/main" id="{E698E769-EE3D-477E-B093-2C386291118D}"/>
                  </a:ext>
                  <a:ext uri="{C183D7F6-B498-43B3-948B-1728B52AA6E4}">
                    <adec:decorative xmlns:adec="http://schemas.microsoft.com/office/drawing/2017/decorative" val="1"/>
                  </a:ext>
                </a:extLst>
              </p:cNvPr>
              <p:cNvSpPr>
                <a:spLocks noChangeArrowheads="1"/>
              </p:cNvSpPr>
              <p:nvPr/>
            </p:nvSpPr>
            <p:spPr bwMode="auto">
              <a:xfrm>
                <a:off x="7815903" y="5379431"/>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11" name="Rectangle 279">
                <a:extLst>
                  <a:ext uri="{FF2B5EF4-FFF2-40B4-BE49-F238E27FC236}">
                    <a16:creationId xmlns:a16="http://schemas.microsoft.com/office/drawing/2014/main" id="{E1865778-004B-4547-9D07-054566FD66A7}"/>
                  </a:ext>
                  <a:ext uri="{C183D7F6-B498-43B3-948B-1728B52AA6E4}">
                    <adec:decorative xmlns:adec="http://schemas.microsoft.com/office/drawing/2017/decorative" val="1"/>
                  </a:ext>
                </a:extLst>
              </p:cNvPr>
              <p:cNvSpPr>
                <a:spLocks noChangeArrowheads="1"/>
              </p:cNvSpPr>
              <p:nvPr/>
            </p:nvSpPr>
            <p:spPr bwMode="auto">
              <a:xfrm>
                <a:off x="7875166" y="5379431"/>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12" name="Rectangle 280">
                <a:extLst>
                  <a:ext uri="{FF2B5EF4-FFF2-40B4-BE49-F238E27FC236}">
                    <a16:creationId xmlns:a16="http://schemas.microsoft.com/office/drawing/2014/main" id="{5430C72C-EE80-4D36-BCF8-AE4A3D3B4BA6}"/>
                  </a:ext>
                  <a:ext uri="{C183D7F6-B498-43B3-948B-1728B52AA6E4}">
                    <adec:decorative xmlns:adec="http://schemas.microsoft.com/office/drawing/2017/decorative" val="1"/>
                  </a:ext>
                </a:extLst>
              </p:cNvPr>
              <p:cNvSpPr>
                <a:spLocks noChangeArrowheads="1"/>
              </p:cNvSpPr>
              <p:nvPr/>
            </p:nvSpPr>
            <p:spPr bwMode="auto">
              <a:xfrm>
                <a:off x="7934429" y="5379431"/>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13" name="Rectangle 281">
                <a:extLst>
                  <a:ext uri="{FF2B5EF4-FFF2-40B4-BE49-F238E27FC236}">
                    <a16:creationId xmlns:a16="http://schemas.microsoft.com/office/drawing/2014/main" id="{CDCAD69D-E644-4B73-A514-498FCA5B4292}"/>
                  </a:ext>
                  <a:ext uri="{C183D7F6-B498-43B3-948B-1728B52AA6E4}">
                    <adec:decorative xmlns:adec="http://schemas.microsoft.com/office/drawing/2017/decorative" val="1"/>
                  </a:ext>
                </a:extLst>
              </p:cNvPr>
              <p:cNvSpPr>
                <a:spLocks noChangeArrowheads="1"/>
              </p:cNvSpPr>
              <p:nvPr/>
            </p:nvSpPr>
            <p:spPr bwMode="auto">
              <a:xfrm>
                <a:off x="7992172" y="5379431"/>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grpSp>
      </p:grpSp>
      <p:grpSp>
        <p:nvGrpSpPr>
          <p:cNvPr id="17" name="Group 16">
            <a:extLst>
              <a:ext uri="{FF2B5EF4-FFF2-40B4-BE49-F238E27FC236}">
                <a16:creationId xmlns:a16="http://schemas.microsoft.com/office/drawing/2014/main" id="{DBBEE018-8519-4F0C-9B4A-D3B78B627976}"/>
              </a:ext>
              <a:ext uri="{C183D7F6-B498-43B3-948B-1728B52AA6E4}">
                <adec:decorative xmlns:adec="http://schemas.microsoft.com/office/drawing/2017/decorative" val="1"/>
              </a:ext>
            </a:extLst>
          </p:cNvPr>
          <p:cNvGrpSpPr/>
          <p:nvPr/>
        </p:nvGrpSpPr>
        <p:grpSpPr>
          <a:xfrm>
            <a:off x="520325" y="4733324"/>
            <a:ext cx="1214756" cy="105598"/>
            <a:chOff x="3439063" y="5949489"/>
            <a:chExt cx="1214773" cy="105600"/>
          </a:xfrm>
        </p:grpSpPr>
        <p:cxnSp>
          <p:nvCxnSpPr>
            <p:cNvPr id="124" name="Straight Connector 123">
              <a:extLst>
                <a:ext uri="{FF2B5EF4-FFF2-40B4-BE49-F238E27FC236}">
                  <a16:creationId xmlns:a16="http://schemas.microsoft.com/office/drawing/2014/main" id="{A5F9B9A9-733D-469C-A1AE-B397F8F158C9}"/>
                </a:ext>
                <a:ext uri="{C183D7F6-B498-43B3-948B-1728B52AA6E4}">
                  <adec:decorative xmlns:adec="http://schemas.microsoft.com/office/drawing/2017/decorative" val="1"/>
                </a:ext>
              </a:extLst>
            </p:cNvPr>
            <p:cNvCxnSpPr>
              <a:cxnSpLocks/>
            </p:cNvCxnSpPr>
            <p:nvPr/>
          </p:nvCxnSpPr>
          <p:spPr>
            <a:xfrm flipH="1">
              <a:off x="3439063" y="6002289"/>
              <a:ext cx="1214773"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5" name="Rectangle 34">
              <a:extLst>
                <a:ext uri="{FF2B5EF4-FFF2-40B4-BE49-F238E27FC236}">
                  <a16:creationId xmlns:a16="http://schemas.microsoft.com/office/drawing/2014/main" id="{898832B8-B0BD-4074-9D1B-0A0C2D6EEB26}"/>
                </a:ext>
                <a:ext uri="{C183D7F6-B498-43B3-948B-1728B52AA6E4}">
                  <adec:decorative xmlns:adec="http://schemas.microsoft.com/office/drawing/2017/decorative" val="1"/>
                </a:ext>
              </a:extLst>
            </p:cNvPr>
            <p:cNvSpPr/>
            <p:nvPr/>
          </p:nvSpPr>
          <p:spPr bwMode="auto">
            <a:xfrm rot="13500000" flipH="1">
              <a:off x="3460933" y="5949489"/>
              <a:ext cx="105600" cy="105600"/>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defTabSz="932125"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grpSp>
      <p:cxnSp>
        <p:nvCxnSpPr>
          <p:cNvPr id="126" name="Straight Connector 125">
            <a:extLst>
              <a:ext uri="{FF2B5EF4-FFF2-40B4-BE49-F238E27FC236}">
                <a16:creationId xmlns:a16="http://schemas.microsoft.com/office/drawing/2014/main" id="{8956F1F8-3080-402E-AA1A-0291EF0F8B1A}"/>
              </a:ext>
              <a:ext uri="{C183D7F6-B498-43B3-948B-1728B52AA6E4}">
                <adec:decorative xmlns:adec="http://schemas.microsoft.com/office/drawing/2017/decorative" val="1"/>
              </a:ext>
            </a:extLst>
          </p:cNvPr>
          <p:cNvCxnSpPr>
            <a:cxnSpLocks/>
          </p:cNvCxnSpPr>
          <p:nvPr/>
        </p:nvCxnSpPr>
        <p:spPr>
          <a:xfrm>
            <a:off x="2871196" y="4786123"/>
            <a:ext cx="1899584"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899961E-C139-4577-BE6B-55EA10DDC033}"/>
              </a:ext>
              <a:ext uri="{C183D7F6-B498-43B3-948B-1728B52AA6E4}">
                <adec:decorative xmlns:adec="http://schemas.microsoft.com/office/drawing/2017/decorative" val="1"/>
              </a:ext>
            </a:extLst>
          </p:cNvPr>
          <p:cNvGrpSpPr/>
          <p:nvPr/>
        </p:nvGrpSpPr>
        <p:grpSpPr>
          <a:xfrm>
            <a:off x="5952338" y="4734354"/>
            <a:ext cx="2618648" cy="103537"/>
            <a:chOff x="7663292" y="5949489"/>
            <a:chExt cx="2618686" cy="105600"/>
          </a:xfrm>
        </p:grpSpPr>
        <p:cxnSp>
          <p:nvCxnSpPr>
            <p:cNvPr id="117" name="Straight Connector 116">
              <a:extLst>
                <a:ext uri="{FF2B5EF4-FFF2-40B4-BE49-F238E27FC236}">
                  <a16:creationId xmlns:a16="http://schemas.microsoft.com/office/drawing/2014/main" id="{EFF603A5-985B-490A-80D0-08BDA4415007}"/>
                </a:ext>
                <a:ext uri="{C183D7F6-B498-43B3-948B-1728B52AA6E4}">
                  <adec:decorative xmlns:adec="http://schemas.microsoft.com/office/drawing/2017/decorative" val="1"/>
                </a:ext>
              </a:extLst>
            </p:cNvPr>
            <p:cNvCxnSpPr>
              <a:cxnSpLocks/>
            </p:cNvCxnSpPr>
            <p:nvPr/>
          </p:nvCxnSpPr>
          <p:spPr>
            <a:xfrm>
              <a:off x="7663292" y="6002289"/>
              <a:ext cx="2614524"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8" name="Rectangle 34">
              <a:extLst>
                <a:ext uri="{FF2B5EF4-FFF2-40B4-BE49-F238E27FC236}">
                  <a16:creationId xmlns:a16="http://schemas.microsoft.com/office/drawing/2014/main" id="{6BC6F9A6-8CDA-4F89-8F8F-7BA9A5174C39}"/>
                </a:ext>
                <a:ext uri="{C183D7F6-B498-43B3-948B-1728B52AA6E4}">
                  <adec:decorative xmlns:adec="http://schemas.microsoft.com/office/drawing/2017/decorative" val="1"/>
                </a:ext>
              </a:extLst>
            </p:cNvPr>
            <p:cNvSpPr/>
            <p:nvPr/>
          </p:nvSpPr>
          <p:spPr bwMode="auto">
            <a:xfrm rot="8100000">
              <a:off x="10176378" y="5949489"/>
              <a:ext cx="105600" cy="105600"/>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defTabSz="932125"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grpSp>
      <p:grpSp>
        <p:nvGrpSpPr>
          <p:cNvPr id="111" name="Group 110">
            <a:extLst>
              <a:ext uri="{FF2B5EF4-FFF2-40B4-BE49-F238E27FC236}">
                <a16:creationId xmlns:a16="http://schemas.microsoft.com/office/drawing/2014/main" id="{A2F5AD70-AF20-4237-9ED6-6114754264E7}"/>
              </a:ext>
              <a:ext uri="{C183D7F6-B498-43B3-948B-1728B52AA6E4}">
                <adec:decorative xmlns:adec="http://schemas.microsoft.com/office/drawing/2017/decorative" val="1"/>
              </a:ext>
            </a:extLst>
          </p:cNvPr>
          <p:cNvGrpSpPr/>
          <p:nvPr/>
        </p:nvGrpSpPr>
        <p:grpSpPr>
          <a:xfrm>
            <a:off x="2667194" y="2641479"/>
            <a:ext cx="1270217" cy="108754"/>
            <a:chOff x="4154573" y="3409885"/>
            <a:chExt cx="2086746" cy="108756"/>
          </a:xfrm>
        </p:grpSpPr>
        <p:cxnSp>
          <p:nvCxnSpPr>
            <p:cNvPr id="114" name="Straight Connector 113">
              <a:extLst>
                <a:ext uri="{FF2B5EF4-FFF2-40B4-BE49-F238E27FC236}">
                  <a16:creationId xmlns:a16="http://schemas.microsoft.com/office/drawing/2014/main" id="{878F1E97-6C9D-4CBF-B92E-B1C843AFCEEC}"/>
                </a:ext>
                <a:ext uri="{C183D7F6-B498-43B3-948B-1728B52AA6E4}">
                  <adec:decorative xmlns:adec="http://schemas.microsoft.com/office/drawing/2017/decorative" val="1"/>
                </a:ext>
              </a:extLst>
            </p:cNvPr>
            <p:cNvCxnSpPr>
              <a:cxnSpLocks/>
            </p:cNvCxnSpPr>
            <p:nvPr/>
          </p:nvCxnSpPr>
          <p:spPr>
            <a:xfrm>
              <a:off x="4154573" y="3464263"/>
              <a:ext cx="2086746"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5" name="Rectangle 34">
              <a:extLst>
                <a:ext uri="{FF2B5EF4-FFF2-40B4-BE49-F238E27FC236}">
                  <a16:creationId xmlns:a16="http://schemas.microsoft.com/office/drawing/2014/main" id="{6929D508-D391-4F13-98E9-37BB6C04E81C}"/>
                </a:ext>
                <a:ext uri="{C183D7F6-B498-43B3-948B-1728B52AA6E4}">
                  <adec:decorative xmlns:adec="http://schemas.microsoft.com/office/drawing/2017/decorative" val="1"/>
                </a:ext>
              </a:extLst>
            </p:cNvPr>
            <p:cNvSpPr/>
            <p:nvPr/>
          </p:nvSpPr>
          <p:spPr bwMode="auto">
            <a:xfrm rot="8100000">
              <a:off x="6122511" y="3409885"/>
              <a:ext cx="107718" cy="1087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defTabSz="932125"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grpSp>
      <p:sp>
        <p:nvSpPr>
          <p:cNvPr id="134" name="Rectangle: Rounded Corners 133">
            <a:extLst>
              <a:ext uri="{FF2B5EF4-FFF2-40B4-BE49-F238E27FC236}">
                <a16:creationId xmlns:a16="http://schemas.microsoft.com/office/drawing/2014/main" id="{25125728-3E04-4457-A5A7-729E4331D69D}"/>
              </a:ext>
              <a:ext uri="{C183D7F6-B498-43B3-948B-1728B52AA6E4}">
                <adec:decorative xmlns:adec="http://schemas.microsoft.com/office/drawing/2017/decorative" val="1"/>
              </a:ext>
            </a:extLst>
          </p:cNvPr>
          <p:cNvSpPr/>
          <p:nvPr/>
        </p:nvSpPr>
        <p:spPr bwMode="auto">
          <a:xfrm>
            <a:off x="8704376" y="3980210"/>
            <a:ext cx="3070485" cy="2131955"/>
          </a:xfrm>
          <a:prstGeom prst="roundRect">
            <a:avLst>
              <a:gd name="adj" fmla="val 708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Content Placeholder 10">
            <a:extLst>
              <a:ext uri="{FF2B5EF4-FFF2-40B4-BE49-F238E27FC236}">
                <a16:creationId xmlns:a16="http://schemas.microsoft.com/office/drawing/2014/main" id="{B6BCD85D-428D-4EF2-B70E-6F1AA5247290}"/>
              </a:ext>
              <a:ext uri="{C183D7F6-B498-43B3-948B-1728B52AA6E4}">
                <adec:decorative xmlns:adec="http://schemas.microsoft.com/office/drawing/2017/decorative" val="1"/>
              </a:ext>
            </a:extLst>
          </p:cNvPr>
          <p:cNvSpPr txBox="1">
            <a:spLocks/>
          </p:cNvSpPr>
          <p:nvPr/>
        </p:nvSpPr>
        <p:spPr>
          <a:xfrm>
            <a:off x="6241519" y="2497703"/>
            <a:ext cx="2227340" cy="1225165"/>
          </a:xfrm>
          <a:prstGeom prst="rect">
            <a:avLst/>
          </a:prstGeom>
        </p:spPr>
        <p:txBody>
          <a:bodyPr vert="horz" wrap="square" lIns="0" tIns="89654" rIns="143446" bIns="89654" rtlCol="0">
            <a:sp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6025" algn="ctr" defTabSz="932125" fontAlgn="base">
              <a:lnSpc>
                <a:spcPct val="90000"/>
              </a:lnSpc>
              <a:spcBef>
                <a:spcPct val="0"/>
              </a:spcBef>
              <a:spcAft>
                <a:spcPts val="600"/>
              </a:spcAft>
              <a:buSzTx/>
              <a:defRPr/>
            </a:pPr>
            <a:r>
              <a:rPr lang="en-US" sz="1765" spc="0" dirty="0">
                <a:solidFill>
                  <a:srgbClr val="50E6FF"/>
                </a:solidFill>
                <a:latin typeface="Segoe UI Semibold"/>
                <a:ea typeface="Segoe UI" pitchFamily="34" charset="0"/>
              </a:rPr>
              <a:t>Ready</a:t>
            </a:r>
            <a:endParaRPr lang="en-US" sz="1961" spc="0" dirty="0">
              <a:solidFill>
                <a:srgbClr val="50E6FF"/>
              </a:solidFill>
              <a:latin typeface="Segoe UI Semibold"/>
              <a:ea typeface="Segoe UI" pitchFamily="34" charset="0"/>
            </a:endParaRPr>
          </a:p>
          <a:p>
            <a:pPr marL="56025" algn="ctr" defTabSz="914236">
              <a:buSzTx/>
              <a:defRPr/>
            </a:pPr>
            <a:r>
              <a:rPr lang="en-US" sz="1569" spc="0" dirty="0">
                <a:solidFill>
                  <a:srgbClr val="FFFFFF"/>
                </a:solidFill>
                <a:latin typeface="Segoe UI"/>
                <a:ea typeface="+mn-lt"/>
                <a:cs typeface="Calibri" panose="020F0502020204030204"/>
              </a:rPr>
              <a:t>Prepare cloud  environments with </a:t>
            </a:r>
            <a:r>
              <a:rPr lang="en-US" sz="1569" b="1" spc="0" dirty="0">
                <a:solidFill>
                  <a:srgbClr val="FFFFFF"/>
                </a:solidFill>
                <a:latin typeface="Segoe UI"/>
                <a:ea typeface="+mn-lt"/>
                <a:cs typeface="Calibri" panose="020F0502020204030204"/>
              </a:rPr>
              <a:t>Azure landing zones</a:t>
            </a:r>
            <a:endParaRPr lang="en-US" sz="1569" b="1" spc="0" dirty="0">
              <a:solidFill>
                <a:srgbClr val="FFFFFF"/>
              </a:solidFill>
              <a:latin typeface="Segoe UI"/>
              <a:ea typeface="+mn-lt"/>
              <a:cs typeface="Segoe UI"/>
            </a:endParaRPr>
          </a:p>
        </p:txBody>
      </p:sp>
      <p:sp>
        <p:nvSpPr>
          <p:cNvPr id="138" name="Content Placeholder 14">
            <a:extLst>
              <a:ext uri="{FF2B5EF4-FFF2-40B4-BE49-F238E27FC236}">
                <a16:creationId xmlns:a16="http://schemas.microsoft.com/office/drawing/2014/main" id="{9CD5510E-9AFE-4015-A560-582FDD03508F}"/>
              </a:ext>
              <a:ext uri="{C183D7F6-B498-43B3-948B-1728B52AA6E4}">
                <adec:decorative xmlns:adec="http://schemas.microsoft.com/office/drawing/2017/decorative" val="1"/>
              </a:ext>
            </a:extLst>
          </p:cNvPr>
          <p:cNvSpPr txBox="1">
            <a:spLocks/>
          </p:cNvSpPr>
          <p:nvPr/>
        </p:nvSpPr>
        <p:spPr>
          <a:xfrm>
            <a:off x="1024831" y="4959423"/>
            <a:ext cx="2683392" cy="1152741"/>
          </a:xfrm>
          <a:prstGeom prst="rect">
            <a:avLst/>
          </a:prstGeom>
        </p:spPr>
        <p:txBody>
          <a:bodyPr vert="horz" wrap="square" lIns="0" tIns="89654" rIns="143446" bIns="89654" rtlCol="0">
            <a:sp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25" fontAlgn="base">
              <a:lnSpc>
                <a:spcPct val="90000"/>
              </a:lnSpc>
              <a:spcBef>
                <a:spcPct val="0"/>
              </a:spcBef>
              <a:spcAft>
                <a:spcPts val="600"/>
              </a:spcAft>
              <a:buSzTx/>
              <a:defRPr/>
            </a:pPr>
            <a:r>
              <a:rPr lang="en-US" sz="1765" spc="0" dirty="0">
                <a:solidFill>
                  <a:srgbClr val="50E6FF"/>
                </a:solidFill>
                <a:latin typeface="Segoe UI Semibold"/>
                <a:ea typeface="Segoe UI" pitchFamily="34" charset="0"/>
              </a:rPr>
              <a:t>Govern</a:t>
            </a:r>
            <a:endParaRPr lang="en-US" sz="1961" spc="0" dirty="0">
              <a:solidFill>
                <a:srgbClr val="50E6FF"/>
              </a:solidFill>
              <a:latin typeface="Segoe UI Semibold"/>
              <a:ea typeface="Segoe UI" pitchFamily="34" charset="0"/>
            </a:endParaRPr>
          </a:p>
          <a:p>
            <a:pPr marL="56025" algn="ctr" defTabSz="932125" fontAlgn="base">
              <a:lnSpc>
                <a:spcPct val="90000"/>
              </a:lnSpc>
              <a:spcBef>
                <a:spcPct val="0"/>
              </a:spcBef>
              <a:spcAft>
                <a:spcPts val="600"/>
              </a:spcAft>
              <a:buSzTx/>
              <a:defRPr/>
            </a:pPr>
            <a:r>
              <a:rPr lang="en-US" sz="1569" b="1" spc="0" dirty="0">
                <a:solidFill>
                  <a:srgbClr val="FFFFFF"/>
                </a:solidFill>
                <a:latin typeface="Segoe UI"/>
                <a:ea typeface="+mn-lt"/>
                <a:cs typeface="Calibri" panose="020F0502020204030204"/>
              </a:rPr>
              <a:t>Automate governance baseline </a:t>
            </a:r>
            <a:r>
              <a:rPr lang="en-US" sz="1569" spc="0" dirty="0">
                <a:solidFill>
                  <a:srgbClr val="FFFFFF"/>
                </a:solidFill>
                <a:latin typeface="Segoe UI"/>
                <a:ea typeface="+mn-lt"/>
                <a:cs typeface="Calibri" panose="020F0502020204030204"/>
              </a:rPr>
              <a:t>and empower delegated responsibility</a:t>
            </a:r>
          </a:p>
        </p:txBody>
      </p:sp>
      <p:sp>
        <p:nvSpPr>
          <p:cNvPr id="140" name="Content Placeholder 15">
            <a:extLst>
              <a:ext uri="{FF2B5EF4-FFF2-40B4-BE49-F238E27FC236}">
                <a16:creationId xmlns:a16="http://schemas.microsoft.com/office/drawing/2014/main" id="{F397AA57-A683-4F3B-B182-919B4CA22280}"/>
              </a:ext>
              <a:ext uri="{C183D7F6-B498-43B3-948B-1728B52AA6E4}">
                <adec:decorative xmlns:adec="http://schemas.microsoft.com/office/drawing/2017/decorative" val="1"/>
              </a:ext>
            </a:extLst>
          </p:cNvPr>
          <p:cNvSpPr txBox="1">
            <a:spLocks/>
          </p:cNvSpPr>
          <p:nvPr/>
        </p:nvSpPr>
        <p:spPr>
          <a:xfrm>
            <a:off x="4235534" y="4959423"/>
            <a:ext cx="2288043" cy="1152741"/>
          </a:xfrm>
          <a:prstGeom prst="rect">
            <a:avLst/>
          </a:prstGeom>
        </p:spPr>
        <p:txBody>
          <a:bodyPr vert="horz" wrap="square" lIns="0" tIns="89654" rIns="143446" bIns="89654" rtlCol="0">
            <a:sp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6025" algn="ctr" defTabSz="932125" fontAlgn="base">
              <a:lnSpc>
                <a:spcPct val="90000"/>
              </a:lnSpc>
              <a:spcBef>
                <a:spcPct val="0"/>
              </a:spcBef>
              <a:spcAft>
                <a:spcPts val="600"/>
              </a:spcAft>
              <a:buSzTx/>
              <a:defRPr/>
            </a:pPr>
            <a:r>
              <a:rPr lang="en-US" sz="1765" spc="0" dirty="0">
                <a:solidFill>
                  <a:srgbClr val="50E6FF"/>
                </a:solidFill>
                <a:latin typeface="Segoe UI Semibold"/>
                <a:ea typeface="Segoe UI" pitchFamily="34" charset="0"/>
              </a:rPr>
              <a:t>Manage</a:t>
            </a:r>
            <a:endParaRPr lang="en-US" sz="1961" spc="0" dirty="0">
              <a:solidFill>
                <a:srgbClr val="50E6FF"/>
              </a:solidFill>
              <a:latin typeface="Segoe UI Semibold"/>
              <a:ea typeface="Segoe UI" pitchFamily="34" charset="0"/>
            </a:endParaRPr>
          </a:p>
          <a:p>
            <a:pPr marL="56025" algn="ctr" defTabSz="932125" fontAlgn="base">
              <a:lnSpc>
                <a:spcPct val="90000"/>
              </a:lnSpc>
              <a:spcBef>
                <a:spcPct val="0"/>
              </a:spcBef>
              <a:spcAft>
                <a:spcPts val="600"/>
              </a:spcAft>
              <a:buSzTx/>
              <a:defRPr/>
            </a:pPr>
            <a:r>
              <a:rPr lang="en-US" sz="1569" b="1" spc="0" dirty="0">
                <a:solidFill>
                  <a:srgbClr val="FFFFFF"/>
                </a:solidFill>
                <a:latin typeface="Segoe UI"/>
                <a:ea typeface="+mn-lt"/>
                <a:cs typeface="Calibri" panose="020F0502020204030204"/>
              </a:rPr>
              <a:t>Build operations baseline </a:t>
            </a:r>
            <a:r>
              <a:rPr lang="en-US" sz="1569" spc="0" dirty="0">
                <a:solidFill>
                  <a:srgbClr val="FFFFFF"/>
                </a:solidFill>
                <a:latin typeface="Segoe UI"/>
                <a:ea typeface="+mn-lt"/>
                <a:cs typeface="Calibri" panose="020F0502020204030204"/>
              </a:rPr>
              <a:t>and support enterprise operations</a:t>
            </a:r>
          </a:p>
        </p:txBody>
      </p:sp>
      <p:sp>
        <p:nvSpPr>
          <p:cNvPr id="123" name="Content Placeholder 15">
            <a:extLst>
              <a:ext uri="{FF2B5EF4-FFF2-40B4-BE49-F238E27FC236}">
                <a16:creationId xmlns:a16="http://schemas.microsoft.com/office/drawing/2014/main" id="{0BBEA6AC-2F3A-4BB3-8C70-C198287DEC47}"/>
              </a:ext>
            </a:extLst>
          </p:cNvPr>
          <p:cNvSpPr txBox="1">
            <a:spLocks/>
          </p:cNvSpPr>
          <p:nvPr/>
        </p:nvSpPr>
        <p:spPr>
          <a:xfrm>
            <a:off x="8923672" y="5025149"/>
            <a:ext cx="2461374" cy="971683"/>
          </a:xfrm>
          <a:prstGeom prst="rect">
            <a:avLst/>
          </a:prstGeom>
          <a:solidFill>
            <a:schemeClr val="bg1"/>
          </a:solidFill>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56025" indent="0" algn="ctr" defTabSz="932125" fontAlgn="base">
              <a:lnSpc>
                <a:spcPct val="90000"/>
              </a:lnSpc>
              <a:spcBef>
                <a:spcPct val="0"/>
              </a:spcBef>
              <a:spcAft>
                <a:spcPts val="600"/>
              </a:spcAft>
              <a:buSzTx/>
              <a:buNone/>
              <a:defRPr/>
            </a:pPr>
            <a:r>
              <a:rPr lang="en-US" sz="1765" dirty="0">
                <a:solidFill>
                  <a:srgbClr val="0078D3"/>
                </a:solidFill>
                <a:latin typeface="Segoe UI Semibold"/>
                <a:ea typeface="Segoe UI" pitchFamily="34" charset="0"/>
              </a:rPr>
              <a:t>Secure</a:t>
            </a:r>
            <a:endParaRPr lang="en-US" sz="1961" dirty="0">
              <a:solidFill>
                <a:srgbClr val="0078D3"/>
              </a:solidFill>
              <a:latin typeface="Segoe UI Semibold"/>
              <a:ea typeface="Segoe UI" pitchFamily="34" charset="0"/>
            </a:endParaRPr>
          </a:p>
          <a:p>
            <a:pPr marL="56025" indent="0" algn="ctr" defTabSz="932125" fontAlgn="base">
              <a:lnSpc>
                <a:spcPct val="90000"/>
              </a:lnSpc>
              <a:spcBef>
                <a:spcPct val="0"/>
              </a:spcBef>
              <a:spcAft>
                <a:spcPts val="600"/>
              </a:spcAft>
              <a:buSzTx/>
              <a:buNone/>
              <a:defRPr/>
            </a:pPr>
            <a:r>
              <a:rPr lang="en-US" sz="1569" b="1" dirty="0">
                <a:solidFill>
                  <a:srgbClr val="000000"/>
                </a:solidFill>
                <a:latin typeface="Segoe UI"/>
                <a:ea typeface="+mn-lt"/>
                <a:cs typeface="Calibri" panose="020F0502020204030204"/>
              </a:rPr>
              <a:t>Establish security baseline </a:t>
            </a:r>
            <a:r>
              <a:rPr lang="en-US" sz="1569" dirty="0">
                <a:solidFill>
                  <a:srgbClr val="000000"/>
                </a:solidFill>
                <a:latin typeface="Segoe UI"/>
                <a:ea typeface="+mn-lt"/>
                <a:cs typeface="Calibri" panose="020F0502020204030204"/>
              </a:rPr>
              <a:t>and manage security posture</a:t>
            </a:r>
          </a:p>
        </p:txBody>
      </p:sp>
      <p:sp>
        <p:nvSpPr>
          <p:cNvPr id="133" name="Rectangle 132">
            <a:extLst>
              <a:ext uri="{FF2B5EF4-FFF2-40B4-BE49-F238E27FC236}">
                <a16:creationId xmlns:a16="http://schemas.microsoft.com/office/drawing/2014/main" id="{6BE6FDC7-F014-4D10-A39C-61FC3F4654D4}"/>
              </a:ext>
            </a:extLst>
          </p:cNvPr>
          <p:cNvSpPr/>
          <p:nvPr/>
        </p:nvSpPr>
        <p:spPr bwMode="auto">
          <a:xfrm>
            <a:off x="8730028" y="6157611"/>
            <a:ext cx="3086612" cy="5016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0" rIns="179308" bIns="143446" numCol="1" spcCol="0" rtlCol="0" fromWordArt="0" anchor="t" anchorCtr="0" forceAA="0" compatLnSpc="1">
            <a:prstTxWarp prst="textNoShape">
              <a:avLst/>
            </a:prstTxWarp>
            <a:noAutofit/>
          </a:bodyPr>
          <a:lstStyle/>
          <a:p>
            <a:pPr algn="ctr" defTabSz="914289" fontAlgn="base">
              <a:spcBef>
                <a:spcPct val="0"/>
              </a:spcBef>
              <a:spcAft>
                <a:spcPct val="0"/>
              </a:spcAft>
            </a:pPr>
            <a:r>
              <a:rPr lang="en-US" sz="1569" dirty="0">
                <a:solidFill>
                  <a:srgbClr val="0078D3"/>
                </a:solidFill>
                <a:latin typeface="Segoe UI Semibold"/>
                <a:cs typeface="Segoe UI" pitchFamily="34" charset="0"/>
              </a:rPr>
              <a:t>All of which depend on sound security posture management</a:t>
            </a:r>
          </a:p>
        </p:txBody>
      </p:sp>
      <p:sp>
        <p:nvSpPr>
          <p:cNvPr id="153" name="Oval 152">
            <a:extLst>
              <a:ext uri="{FF2B5EF4-FFF2-40B4-BE49-F238E27FC236}">
                <a16:creationId xmlns:a16="http://schemas.microsoft.com/office/drawing/2014/main" id="{8C2E4366-BB35-4B98-945F-91221C0FDAB3}"/>
              </a:ext>
              <a:ext uri="{C183D7F6-B498-43B3-948B-1728B52AA6E4}">
                <adec:decorative xmlns:adec="http://schemas.microsoft.com/office/drawing/2017/decorative" val="1"/>
              </a:ext>
            </a:extLst>
          </p:cNvPr>
          <p:cNvSpPr/>
          <p:nvPr/>
        </p:nvSpPr>
        <p:spPr bwMode="auto">
          <a:xfrm>
            <a:off x="9749680" y="4198530"/>
            <a:ext cx="826619" cy="826619"/>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69FF52AB-1552-4957-ACA6-33664ADCB2B3}"/>
              </a:ext>
              <a:ext uri="{C183D7F6-B498-43B3-948B-1728B52AA6E4}">
                <adec:decorative xmlns:adec="http://schemas.microsoft.com/office/drawing/2017/decorative" val="1"/>
              </a:ext>
            </a:extLst>
          </p:cNvPr>
          <p:cNvGrpSpPr/>
          <p:nvPr/>
        </p:nvGrpSpPr>
        <p:grpSpPr>
          <a:xfrm>
            <a:off x="9990046" y="4398788"/>
            <a:ext cx="345885" cy="426104"/>
            <a:chOff x="6403162" y="-1367075"/>
            <a:chExt cx="990600" cy="1220342"/>
          </a:xfrm>
        </p:grpSpPr>
        <p:sp>
          <p:nvSpPr>
            <p:cNvPr id="47" name="Freeform: Shape 46">
              <a:extLst>
                <a:ext uri="{FF2B5EF4-FFF2-40B4-BE49-F238E27FC236}">
                  <a16:creationId xmlns:a16="http://schemas.microsoft.com/office/drawing/2014/main" id="{1F080324-8A8B-450E-85BA-9A6B397F943A}"/>
                </a:ext>
              </a:extLst>
            </p:cNvPr>
            <p:cNvSpPr/>
            <p:nvPr/>
          </p:nvSpPr>
          <p:spPr>
            <a:xfrm>
              <a:off x="6403162" y="-1367075"/>
              <a:ext cx="990600" cy="1220342"/>
            </a:xfrm>
            <a:custGeom>
              <a:avLst/>
              <a:gdLst>
                <a:gd name="connsiteX0" fmla="*/ 875636 w 990600"/>
                <a:gd name="connsiteY0" fmla="*/ 496592 h 1220342"/>
                <a:gd name="connsiteX1" fmla="*/ 875636 w 990600"/>
                <a:gd name="connsiteY1" fmla="*/ 388579 h 1220342"/>
                <a:gd name="connsiteX2" fmla="*/ 523211 w 990600"/>
                <a:gd name="connsiteY2" fmla="*/ 1197 h 1220342"/>
                <a:gd name="connsiteX3" fmla="*/ 494636 w 990600"/>
                <a:gd name="connsiteY3" fmla="*/ 149 h 1220342"/>
                <a:gd name="connsiteX4" fmla="*/ 113636 w 990600"/>
                <a:gd name="connsiteY4" fmla="*/ 381149 h 1220342"/>
                <a:gd name="connsiteX5" fmla="*/ 113636 w 990600"/>
                <a:gd name="connsiteY5" fmla="*/ 496592 h 1220342"/>
                <a:gd name="connsiteX6" fmla="*/ -664 w 990600"/>
                <a:gd name="connsiteY6" fmla="*/ 496592 h 1220342"/>
                <a:gd name="connsiteX7" fmla="*/ -664 w 990600"/>
                <a:gd name="connsiteY7" fmla="*/ 1220492 h 1220342"/>
                <a:gd name="connsiteX8" fmla="*/ 989936 w 990600"/>
                <a:gd name="connsiteY8" fmla="*/ 1220492 h 1220342"/>
                <a:gd name="connsiteX9" fmla="*/ 989936 w 990600"/>
                <a:gd name="connsiteY9" fmla="*/ 496592 h 1220342"/>
                <a:gd name="connsiteX10" fmla="*/ 227936 w 990600"/>
                <a:gd name="connsiteY10" fmla="*/ 380863 h 1220342"/>
                <a:gd name="connsiteX11" fmla="*/ 494636 w 990600"/>
                <a:gd name="connsiteY11" fmla="*/ 114163 h 1220342"/>
                <a:gd name="connsiteX12" fmla="*/ 514733 w 990600"/>
                <a:gd name="connsiteY12" fmla="*/ 114830 h 1220342"/>
                <a:gd name="connsiteX13" fmla="*/ 761145 w 990600"/>
                <a:gd name="connsiteY13" fmla="*/ 388293 h 1220342"/>
                <a:gd name="connsiteX14" fmla="*/ 761145 w 990600"/>
                <a:gd name="connsiteY14" fmla="*/ 496592 h 1220342"/>
                <a:gd name="connsiteX15" fmla="*/ 227745 w 990600"/>
                <a:gd name="connsiteY15" fmla="*/ 496592 h 122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0600" h="1220342">
                  <a:moveTo>
                    <a:pt x="875636" y="496592"/>
                  </a:moveTo>
                  <a:lnTo>
                    <a:pt x="875636" y="388579"/>
                  </a:lnTo>
                  <a:cubicBezTo>
                    <a:pt x="875636" y="187887"/>
                    <a:pt x="723236" y="15580"/>
                    <a:pt x="523211" y="1197"/>
                  </a:cubicBezTo>
                  <a:cubicBezTo>
                    <a:pt x="513686" y="435"/>
                    <a:pt x="504161" y="149"/>
                    <a:pt x="494636" y="149"/>
                  </a:cubicBezTo>
                  <a:cubicBezTo>
                    <a:pt x="284219" y="149"/>
                    <a:pt x="113636" y="170732"/>
                    <a:pt x="113636" y="381149"/>
                  </a:cubicBezTo>
                  <a:lnTo>
                    <a:pt x="113636" y="496592"/>
                  </a:lnTo>
                  <a:lnTo>
                    <a:pt x="-664" y="496592"/>
                  </a:lnTo>
                  <a:lnTo>
                    <a:pt x="-664" y="1220492"/>
                  </a:lnTo>
                  <a:lnTo>
                    <a:pt x="989936" y="1220492"/>
                  </a:lnTo>
                  <a:lnTo>
                    <a:pt x="989936" y="496592"/>
                  </a:lnTo>
                  <a:close/>
                  <a:moveTo>
                    <a:pt x="227936" y="380863"/>
                  </a:moveTo>
                  <a:cubicBezTo>
                    <a:pt x="227936" y="233569"/>
                    <a:pt x="347340" y="114163"/>
                    <a:pt x="494636" y="114163"/>
                  </a:cubicBezTo>
                  <a:cubicBezTo>
                    <a:pt x="501303" y="114163"/>
                    <a:pt x="508066" y="114163"/>
                    <a:pt x="514733" y="114830"/>
                  </a:cubicBezTo>
                  <a:cubicBezTo>
                    <a:pt x="652846" y="124355"/>
                    <a:pt x="761145" y="244942"/>
                    <a:pt x="761145" y="388293"/>
                  </a:cubicBezTo>
                  <a:lnTo>
                    <a:pt x="761145" y="496592"/>
                  </a:lnTo>
                  <a:lnTo>
                    <a:pt x="227745" y="496592"/>
                  </a:lnTo>
                  <a:close/>
                </a:path>
              </a:pathLst>
            </a:custGeom>
            <a:solidFill>
              <a:schemeClr val="tx2"/>
            </a:solidFill>
            <a:ln w="9525" cap="flat">
              <a:noFill/>
              <a:prstDash val="solid"/>
              <a:miter/>
            </a:ln>
          </p:spPr>
          <p:txBody>
            <a:bodyPr rtlCol="0" anchor="ctr"/>
            <a:lstStyle/>
            <a:p>
              <a:pPr defTabSz="914554"/>
              <a:endParaRPr lang="en-US">
                <a:solidFill>
                  <a:srgbClr val="000000"/>
                </a:solidFill>
                <a:latin typeface="Segoe UI"/>
              </a:endParaRPr>
            </a:p>
          </p:txBody>
        </p:sp>
        <p:sp>
          <p:nvSpPr>
            <p:cNvPr id="48" name="Freeform: Shape 47">
              <a:extLst>
                <a:ext uri="{FF2B5EF4-FFF2-40B4-BE49-F238E27FC236}">
                  <a16:creationId xmlns:a16="http://schemas.microsoft.com/office/drawing/2014/main" id="{B377653C-7C2B-42D4-86E8-1B0D67709D3F}"/>
                </a:ext>
              </a:extLst>
            </p:cNvPr>
            <p:cNvSpPr/>
            <p:nvPr/>
          </p:nvSpPr>
          <p:spPr>
            <a:xfrm>
              <a:off x="6784162" y="-681562"/>
              <a:ext cx="228980" cy="382429"/>
            </a:xfrm>
            <a:custGeom>
              <a:avLst/>
              <a:gdLst>
                <a:gd name="connsiteX0" fmla="*/ 114874 w 228980"/>
                <a:gd name="connsiteY0" fmla="*/ 150 h 382429"/>
                <a:gd name="connsiteX1" fmla="*/ 112302 w 228980"/>
                <a:gd name="connsiteY1" fmla="*/ 150 h 382429"/>
                <a:gd name="connsiteX2" fmla="*/ -664 w 228980"/>
                <a:gd name="connsiteY2" fmla="*/ 113117 h 382429"/>
                <a:gd name="connsiteX3" fmla="*/ -664 w 228980"/>
                <a:gd name="connsiteY3" fmla="*/ 115879 h 382429"/>
                <a:gd name="connsiteX4" fmla="*/ 56486 w 228980"/>
                <a:gd name="connsiteY4" fmla="*/ 214082 h 382429"/>
                <a:gd name="connsiteX5" fmla="*/ 56486 w 228980"/>
                <a:gd name="connsiteY5" fmla="*/ 325429 h 382429"/>
                <a:gd name="connsiteX6" fmla="*/ 113159 w 228980"/>
                <a:gd name="connsiteY6" fmla="*/ 382579 h 382429"/>
                <a:gd name="connsiteX7" fmla="*/ 114016 w 228980"/>
                <a:gd name="connsiteY7" fmla="*/ 382579 h 382429"/>
                <a:gd name="connsiteX8" fmla="*/ 171166 w 228980"/>
                <a:gd name="connsiteY8" fmla="*/ 325905 h 382429"/>
                <a:gd name="connsiteX9" fmla="*/ 171166 w 228980"/>
                <a:gd name="connsiteY9" fmla="*/ 213891 h 382429"/>
                <a:gd name="connsiteX10" fmla="*/ 228316 w 228980"/>
                <a:gd name="connsiteY10" fmla="*/ 115688 h 382429"/>
                <a:gd name="connsiteX11" fmla="*/ 228316 w 228980"/>
                <a:gd name="connsiteY11" fmla="*/ 113117 h 382429"/>
                <a:gd name="connsiteX12" fmla="*/ 115159 w 228980"/>
                <a:gd name="connsiteY12" fmla="*/ 149 h 382429"/>
                <a:gd name="connsiteX13" fmla="*/ 114874 w 228980"/>
                <a:gd name="connsiteY13" fmla="*/ 150 h 38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980" h="382429">
                  <a:moveTo>
                    <a:pt x="114874" y="150"/>
                  </a:moveTo>
                  <a:lnTo>
                    <a:pt x="112302" y="150"/>
                  </a:lnTo>
                  <a:cubicBezTo>
                    <a:pt x="49913" y="150"/>
                    <a:pt x="-664" y="50727"/>
                    <a:pt x="-664" y="113117"/>
                  </a:cubicBezTo>
                  <a:lnTo>
                    <a:pt x="-664" y="115879"/>
                  </a:lnTo>
                  <a:cubicBezTo>
                    <a:pt x="-636" y="156503"/>
                    <a:pt x="21176" y="193992"/>
                    <a:pt x="56486" y="214082"/>
                  </a:cubicBezTo>
                  <a:lnTo>
                    <a:pt x="56486" y="325429"/>
                  </a:lnTo>
                  <a:cubicBezTo>
                    <a:pt x="56486" y="356807"/>
                    <a:pt x="81784" y="382317"/>
                    <a:pt x="113159" y="382579"/>
                  </a:cubicBezTo>
                  <a:lnTo>
                    <a:pt x="114016" y="382579"/>
                  </a:lnTo>
                  <a:cubicBezTo>
                    <a:pt x="145392" y="382580"/>
                    <a:pt x="170909" y="357282"/>
                    <a:pt x="171166" y="325905"/>
                  </a:cubicBezTo>
                  <a:lnTo>
                    <a:pt x="171166" y="213891"/>
                  </a:lnTo>
                  <a:cubicBezTo>
                    <a:pt x="206475" y="193801"/>
                    <a:pt x="228288" y="156313"/>
                    <a:pt x="228316" y="115688"/>
                  </a:cubicBezTo>
                  <a:lnTo>
                    <a:pt x="228316" y="113117"/>
                  </a:lnTo>
                  <a:cubicBezTo>
                    <a:pt x="228269" y="50675"/>
                    <a:pt x="177605" y="98"/>
                    <a:pt x="115159" y="149"/>
                  </a:cubicBezTo>
                  <a:cubicBezTo>
                    <a:pt x="115064" y="149"/>
                    <a:pt x="114969" y="150"/>
                    <a:pt x="114874" y="150"/>
                  </a:cubicBezTo>
                  <a:close/>
                </a:path>
              </a:pathLst>
            </a:custGeom>
            <a:solidFill>
              <a:schemeClr val="accent5"/>
            </a:solidFill>
            <a:ln w="9525" cap="flat">
              <a:noFill/>
              <a:prstDash val="solid"/>
              <a:miter/>
            </a:ln>
          </p:spPr>
          <p:txBody>
            <a:bodyPr rtlCol="0" anchor="ctr"/>
            <a:lstStyle/>
            <a:p>
              <a:pPr defTabSz="914554"/>
              <a:endParaRPr lang="en-US">
                <a:solidFill>
                  <a:srgbClr val="000000"/>
                </a:solidFill>
                <a:latin typeface="Segoe UI"/>
              </a:endParaRPr>
            </a:p>
          </p:txBody>
        </p:sp>
      </p:grpSp>
    </p:spTree>
    <p:extLst>
      <p:ext uri="{BB962C8B-B14F-4D97-AF65-F5344CB8AC3E}">
        <p14:creationId xmlns:p14="http://schemas.microsoft.com/office/powerpoint/2010/main" val="1039192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1"/>
                                        </p:tgtEl>
                                        <p:attrNameLst>
                                          <p:attrName>style.visibility</p:attrName>
                                        </p:attrNameLst>
                                      </p:cBhvr>
                                      <p:to>
                                        <p:strVal val="visible"/>
                                      </p:to>
                                    </p:set>
                                    <p:animEffect transition="in" filter="fade">
                                      <p:cBhvr>
                                        <p:cTn id="11" dur="500"/>
                                        <p:tgtEl>
                                          <p:spTgt spid="161"/>
                                        </p:tgtEl>
                                      </p:cBhvr>
                                    </p:animEffect>
                                  </p:childTnLst>
                                </p:cTn>
                              </p:par>
                              <p:par>
                                <p:cTn id="12" presetID="23" presetClass="entr" presetSubtype="272"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ppt_w</p:attrName>
                                        </p:attrNameLst>
                                      </p:cBhvr>
                                      <p:tavLst>
                                        <p:tav tm="0">
                                          <p:val>
                                            <p:strVal val="2/3*#ppt_w"/>
                                          </p:val>
                                        </p:tav>
                                        <p:tav tm="100000">
                                          <p:val>
                                            <p:strVal val="#ppt_w"/>
                                          </p:val>
                                        </p:tav>
                                      </p:tavLst>
                                    </p:anim>
                                    <p:anim calcmode="lin" valueType="num">
                                      <p:cBhvr>
                                        <p:cTn id="15" dur="500" fill="hold"/>
                                        <p:tgtEl>
                                          <p:spTgt spid="29"/>
                                        </p:tgtEl>
                                        <p:attrNameLst>
                                          <p:attrName>ppt_h</p:attrName>
                                        </p:attrNameLst>
                                      </p:cBhvr>
                                      <p:tavLst>
                                        <p:tav tm="0">
                                          <p:val>
                                            <p:strVal val="2/3*#ppt_h"/>
                                          </p:val>
                                        </p:tav>
                                        <p:tav tm="100000">
                                          <p:val>
                                            <p:strVal val="#ppt_h"/>
                                          </p:val>
                                        </p:tav>
                                      </p:tavLst>
                                    </p:anim>
                                  </p:childTnLst>
                                </p:cTn>
                              </p:par>
                              <p:par>
                                <p:cTn id="16" presetID="1" presetClass="exit" presetSubtype="0" fill="hold" grpId="0" nodeType="withEffect">
                                  <p:stCondLst>
                                    <p:cond delay="0"/>
                                  </p:stCondLst>
                                  <p:childTnLst>
                                    <p:set>
                                      <p:cBhvr>
                                        <p:cTn id="17" dur="1" fill="hold">
                                          <p:stCondLst>
                                            <p:cond delay="0"/>
                                          </p:stCondLst>
                                        </p:cTn>
                                        <p:tgtEl>
                                          <p:spTgt spid="11">
                                            <p:txEl>
                                              <p:pRg st="0" end="0"/>
                                            </p:txEl>
                                          </p:spTgt>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11">
                                            <p:txEl>
                                              <p:pRg st="1" end="1"/>
                                            </p:txEl>
                                          </p:spTgt>
                                        </p:tgtEl>
                                        <p:attrNameLst>
                                          <p:attrName>style.visibility</p:attrName>
                                        </p:attrNameLst>
                                      </p:cBhvr>
                                      <p:to>
                                        <p:strVal val="hidden"/>
                                      </p:to>
                                    </p:set>
                                  </p:childTnLst>
                                </p:cTn>
                              </p:par>
                              <p:par>
                                <p:cTn id="20" presetID="1" presetClass="entr" presetSubtype="0" fill="hold" grpId="0" nodeType="withEffect">
                                  <p:stCondLst>
                                    <p:cond delay="0"/>
                                  </p:stCondLst>
                                  <p:childTnLst>
                                    <p:set>
                                      <p:cBhvr>
                                        <p:cTn id="21" dur="1" fill="hold">
                                          <p:stCondLst>
                                            <p:cond delay="0"/>
                                          </p:stCondLst>
                                        </p:cTn>
                                        <p:tgtEl>
                                          <p:spTgt spid="135"/>
                                        </p:tgtEl>
                                        <p:attrNameLst>
                                          <p:attrName>style.visibility</p:attrName>
                                        </p:attrNameLst>
                                      </p:cBhvr>
                                      <p:to>
                                        <p:strVal val="visible"/>
                                      </p:to>
                                    </p:se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62"/>
                                        </p:tgtEl>
                                        <p:attrNameLst>
                                          <p:attrName>style.visibility</p:attrName>
                                        </p:attrNameLst>
                                      </p:cBhvr>
                                      <p:to>
                                        <p:strVal val="visible"/>
                                      </p:to>
                                    </p:set>
                                    <p:animEffect transition="in" filter="fade">
                                      <p:cBhvr>
                                        <p:cTn id="25" dur="500"/>
                                        <p:tgtEl>
                                          <p:spTgt spid="162"/>
                                        </p:tgtEl>
                                      </p:cBhvr>
                                    </p:animEffect>
                                  </p:childTnLst>
                                </p:cTn>
                              </p:par>
                              <p:par>
                                <p:cTn id="26" presetID="23" presetClass="entr" presetSubtype="272" fill="hold" grpId="0" nodeType="withEffect">
                                  <p:stCondLst>
                                    <p:cond delay="0"/>
                                  </p:stCondLst>
                                  <p:childTnLst>
                                    <p:set>
                                      <p:cBhvr>
                                        <p:cTn id="27" dur="1" fill="hold">
                                          <p:stCondLst>
                                            <p:cond delay="0"/>
                                          </p:stCondLst>
                                        </p:cTn>
                                        <p:tgtEl>
                                          <p:spTgt spid="136"/>
                                        </p:tgtEl>
                                        <p:attrNameLst>
                                          <p:attrName>style.visibility</p:attrName>
                                        </p:attrNameLst>
                                      </p:cBhvr>
                                      <p:to>
                                        <p:strVal val="visible"/>
                                      </p:to>
                                    </p:set>
                                    <p:anim calcmode="lin" valueType="num">
                                      <p:cBhvr>
                                        <p:cTn id="28" dur="500" fill="hold"/>
                                        <p:tgtEl>
                                          <p:spTgt spid="136"/>
                                        </p:tgtEl>
                                        <p:attrNameLst>
                                          <p:attrName>ppt_w</p:attrName>
                                        </p:attrNameLst>
                                      </p:cBhvr>
                                      <p:tavLst>
                                        <p:tav tm="0">
                                          <p:val>
                                            <p:strVal val="2/3*#ppt_w"/>
                                          </p:val>
                                        </p:tav>
                                        <p:tav tm="100000">
                                          <p:val>
                                            <p:strVal val="#ppt_w"/>
                                          </p:val>
                                        </p:tav>
                                      </p:tavLst>
                                    </p:anim>
                                    <p:anim calcmode="lin" valueType="num">
                                      <p:cBhvr>
                                        <p:cTn id="29" dur="500" fill="hold"/>
                                        <p:tgtEl>
                                          <p:spTgt spid="136"/>
                                        </p:tgtEl>
                                        <p:attrNameLst>
                                          <p:attrName>ppt_h</p:attrName>
                                        </p:attrNameLst>
                                      </p:cBhvr>
                                      <p:tavLst>
                                        <p:tav tm="0">
                                          <p:val>
                                            <p:strVal val="2/3*#ppt_h"/>
                                          </p:val>
                                        </p:tav>
                                        <p:tav tm="100000">
                                          <p:val>
                                            <p:strVal val="#ppt_h"/>
                                          </p:val>
                                        </p:tav>
                                      </p:tavLst>
                                    </p:anim>
                                  </p:childTnLst>
                                </p:cTn>
                              </p:par>
                              <p:par>
                                <p:cTn id="30" presetID="1" presetClass="exit" presetSubtype="0" fill="hold" grpId="0" nodeType="withEffect">
                                  <p:stCondLst>
                                    <p:cond delay="0"/>
                                  </p:stCondLst>
                                  <p:childTnLst>
                                    <p:set>
                                      <p:cBhvr>
                                        <p:cTn id="31" dur="1" fill="hold">
                                          <p:stCondLst>
                                            <p:cond delay="0"/>
                                          </p:stCondLst>
                                        </p:cTn>
                                        <p:tgtEl>
                                          <p:spTgt spid="15">
                                            <p:txEl>
                                              <p:pRg st="0" end="0"/>
                                            </p:txEl>
                                          </p:spTgt>
                                        </p:tgtEl>
                                        <p:attrNameLst>
                                          <p:attrName>style.visibility</p:attrName>
                                        </p:attrNameLst>
                                      </p:cBhvr>
                                      <p:to>
                                        <p:strVal val="hidden"/>
                                      </p:to>
                                    </p:set>
                                  </p:childTnLst>
                                </p:cTn>
                              </p:par>
                              <p:par>
                                <p:cTn id="32" presetID="1" presetClass="exit" presetSubtype="0" fill="hold" grpId="0" nodeType="withEffect">
                                  <p:stCondLst>
                                    <p:cond delay="0"/>
                                  </p:stCondLst>
                                  <p:childTnLst>
                                    <p:set>
                                      <p:cBhvr>
                                        <p:cTn id="33" dur="1" fill="hold">
                                          <p:stCondLst>
                                            <p:cond delay="0"/>
                                          </p:stCondLst>
                                        </p:cTn>
                                        <p:tgtEl>
                                          <p:spTgt spid="15">
                                            <p:txEl>
                                              <p:pRg st="1" end="1"/>
                                            </p:txEl>
                                          </p:spTgt>
                                        </p:tgtEl>
                                        <p:attrNameLst>
                                          <p:attrName>style.visibility</p:attrName>
                                        </p:attrNameLst>
                                      </p:cBhvr>
                                      <p:to>
                                        <p:strVal val="hidden"/>
                                      </p:to>
                                    </p:set>
                                  </p:childTnLst>
                                </p:cTn>
                              </p:par>
                              <p:par>
                                <p:cTn id="34" presetID="1" presetClass="entr" presetSubtype="0" fill="hold" grpId="0" nodeType="withEffect">
                                  <p:stCondLst>
                                    <p:cond delay="0"/>
                                  </p:stCondLst>
                                  <p:childTnLst>
                                    <p:set>
                                      <p:cBhvr>
                                        <p:cTn id="35" dur="1" fill="hold">
                                          <p:stCondLst>
                                            <p:cond delay="0"/>
                                          </p:stCondLst>
                                        </p:cTn>
                                        <p:tgtEl>
                                          <p:spTgt spid="138"/>
                                        </p:tgtEl>
                                        <p:attrNameLst>
                                          <p:attrName>style.visibility</p:attrName>
                                        </p:attrNameLst>
                                      </p:cBhvr>
                                      <p:to>
                                        <p:strVal val="visible"/>
                                      </p:to>
                                    </p:se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163"/>
                                        </p:tgtEl>
                                        <p:attrNameLst>
                                          <p:attrName>style.visibility</p:attrName>
                                        </p:attrNameLst>
                                      </p:cBhvr>
                                      <p:to>
                                        <p:strVal val="visible"/>
                                      </p:to>
                                    </p:set>
                                    <p:animEffect transition="in" filter="fade">
                                      <p:cBhvr>
                                        <p:cTn id="39" dur="500"/>
                                        <p:tgtEl>
                                          <p:spTgt spid="163"/>
                                        </p:tgtEl>
                                      </p:cBhvr>
                                    </p:animEffect>
                                  </p:childTnLst>
                                </p:cTn>
                              </p:par>
                              <p:par>
                                <p:cTn id="40" presetID="23" presetClass="entr" presetSubtype="272" fill="hold" grpId="0" nodeType="withEffect">
                                  <p:stCondLst>
                                    <p:cond delay="0"/>
                                  </p:stCondLst>
                                  <p:childTnLst>
                                    <p:set>
                                      <p:cBhvr>
                                        <p:cTn id="41" dur="1" fill="hold">
                                          <p:stCondLst>
                                            <p:cond delay="0"/>
                                          </p:stCondLst>
                                        </p:cTn>
                                        <p:tgtEl>
                                          <p:spTgt spid="139"/>
                                        </p:tgtEl>
                                        <p:attrNameLst>
                                          <p:attrName>style.visibility</p:attrName>
                                        </p:attrNameLst>
                                      </p:cBhvr>
                                      <p:to>
                                        <p:strVal val="visible"/>
                                      </p:to>
                                    </p:set>
                                    <p:anim calcmode="lin" valueType="num">
                                      <p:cBhvr>
                                        <p:cTn id="42" dur="500" fill="hold"/>
                                        <p:tgtEl>
                                          <p:spTgt spid="139"/>
                                        </p:tgtEl>
                                        <p:attrNameLst>
                                          <p:attrName>ppt_w</p:attrName>
                                        </p:attrNameLst>
                                      </p:cBhvr>
                                      <p:tavLst>
                                        <p:tav tm="0">
                                          <p:val>
                                            <p:strVal val="2/3*#ppt_w"/>
                                          </p:val>
                                        </p:tav>
                                        <p:tav tm="100000">
                                          <p:val>
                                            <p:strVal val="#ppt_w"/>
                                          </p:val>
                                        </p:tav>
                                      </p:tavLst>
                                    </p:anim>
                                    <p:anim calcmode="lin" valueType="num">
                                      <p:cBhvr>
                                        <p:cTn id="43" dur="500" fill="hold"/>
                                        <p:tgtEl>
                                          <p:spTgt spid="139"/>
                                        </p:tgtEl>
                                        <p:attrNameLst>
                                          <p:attrName>ppt_h</p:attrName>
                                        </p:attrNameLst>
                                      </p:cBhvr>
                                      <p:tavLst>
                                        <p:tav tm="0">
                                          <p:val>
                                            <p:strVal val="2/3*#ppt_h"/>
                                          </p:val>
                                        </p:tav>
                                        <p:tav tm="100000">
                                          <p:val>
                                            <p:strVal val="#ppt_h"/>
                                          </p:val>
                                        </p:tav>
                                      </p:tavLst>
                                    </p:anim>
                                  </p:childTnLst>
                                </p:cTn>
                              </p:par>
                              <p:par>
                                <p:cTn id="44" presetID="1" presetClass="exit" presetSubtype="0" fill="hold" grpId="0" nodeType="withEffect">
                                  <p:stCondLst>
                                    <p:cond delay="0"/>
                                  </p:stCondLst>
                                  <p:childTnLst>
                                    <p:set>
                                      <p:cBhvr>
                                        <p:cTn id="45" dur="1" fill="hold">
                                          <p:stCondLst>
                                            <p:cond delay="0"/>
                                          </p:stCondLst>
                                        </p:cTn>
                                        <p:tgtEl>
                                          <p:spTgt spid="16">
                                            <p:txEl>
                                              <p:pRg st="0" end="0"/>
                                            </p:txEl>
                                          </p:spTgt>
                                        </p:tgtEl>
                                        <p:attrNameLst>
                                          <p:attrName>style.visibility</p:attrName>
                                        </p:attrNameLst>
                                      </p:cBhvr>
                                      <p:to>
                                        <p:strVal val="hidden"/>
                                      </p:to>
                                    </p:set>
                                  </p:childTnLst>
                                </p:cTn>
                              </p:par>
                              <p:par>
                                <p:cTn id="46" presetID="1" presetClass="exit" presetSubtype="0" fill="hold" grpId="0" nodeType="withEffect">
                                  <p:stCondLst>
                                    <p:cond delay="0"/>
                                  </p:stCondLst>
                                  <p:childTnLst>
                                    <p:set>
                                      <p:cBhvr>
                                        <p:cTn id="47" dur="1" fill="hold">
                                          <p:stCondLst>
                                            <p:cond delay="0"/>
                                          </p:stCondLst>
                                        </p:cTn>
                                        <p:tgtEl>
                                          <p:spTgt spid="16">
                                            <p:txEl>
                                              <p:pRg st="1" end="1"/>
                                            </p:txEl>
                                          </p:spTgt>
                                        </p:tgtEl>
                                        <p:attrNameLst>
                                          <p:attrName>style.visibility</p:attrName>
                                        </p:attrNameLst>
                                      </p:cBhvr>
                                      <p:to>
                                        <p:strVal val="hidden"/>
                                      </p:to>
                                    </p:set>
                                  </p:childTnLst>
                                </p:cTn>
                              </p:par>
                              <p:par>
                                <p:cTn id="48" presetID="1" presetClass="entr" presetSubtype="0" fill="hold" grpId="0" nodeType="withEffect">
                                  <p:stCondLst>
                                    <p:cond delay="0"/>
                                  </p:stCondLst>
                                  <p:childTnLst>
                                    <p:set>
                                      <p:cBhvr>
                                        <p:cTn id="49" dur="1" fill="hold">
                                          <p:stCondLst>
                                            <p:cond delay="0"/>
                                          </p:stCondLst>
                                        </p:cTn>
                                        <p:tgtEl>
                                          <p:spTgt spid="140"/>
                                        </p:tgtEl>
                                        <p:attrNameLst>
                                          <p:attrName>style.visibility</p:attrName>
                                        </p:attrNameLst>
                                      </p:cBhvr>
                                      <p:to>
                                        <p:strVal val="visible"/>
                                      </p:to>
                                    </p:se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133"/>
                                        </p:tgtEl>
                                        <p:attrNameLst>
                                          <p:attrName>style.visibility</p:attrName>
                                        </p:attrNameLst>
                                      </p:cBhvr>
                                      <p:to>
                                        <p:strVal val="visible"/>
                                      </p:to>
                                    </p:set>
                                    <p:animEffect transition="in" filter="fade">
                                      <p:cBhvr>
                                        <p:cTn id="53" dur="500"/>
                                        <p:tgtEl>
                                          <p:spTgt spid="133"/>
                                        </p:tgtEl>
                                      </p:cBhvr>
                                    </p:animEffect>
                                  </p:childTnLst>
                                </p:cTn>
                              </p:par>
                              <p:par>
                                <p:cTn id="54" presetID="23" presetClass="entr" presetSubtype="272" fill="hold" grpId="0" nodeType="withEffect">
                                  <p:stCondLst>
                                    <p:cond delay="0"/>
                                  </p:stCondLst>
                                  <p:childTnLst>
                                    <p:set>
                                      <p:cBhvr>
                                        <p:cTn id="55" dur="1" fill="hold">
                                          <p:stCondLst>
                                            <p:cond delay="0"/>
                                          </p:stCondLst>
                                        </p:cTn>
                                        <p:tgtEl>
                                          <p:spTgt spid="134"/>
                                        </p:tgtEl>
                                        <p:attrNameLst>
                                          <p:attrName>style.visibility</p:attrName>
                                        </p:attrNameLst>
                                      </p:cBhvr>
                                      <p:to>
                                        <p:strVal val="visible"/>
                                      </p:to>
                                    </p:set>
                                    <p:anim calcmode="lin" valueType="num">
                                      <p:cBhvr>
                                        <p:cTn id="56" dur="500" fill="hold"/>
                                        <p:tgtEl>
                                          <p:spTgt spid="134"/>
                                        </p:tgtEl>
                                        <p:attrNameLst>
                                          <p:attrName>ppt_w</p:attrName>
                                        </p:attrNameLst>
                                      </p:cBhvr>
                                      <p:tavLst>
                                        <p:tav tm="0">
                                          <p:val>
                                            <p:strVal val="2/3*#ppt_w"/>
                                          </p:val>
                                        </p:tav>
                                        <p:tav tm="100000">
                                          <p:val>
                                            <p:strVal val="#ppt_w"/>
                                          </p:val>
                                        </p:tav>
                                      </p:tavLst>
                                    </p:anim>
                                    <p:anim calcmode="lin" valueType="num">
                                      <p:cBhvr>
                                        <p:cTn id="57" dur="500" fill="hold"/>
                                        <p:tgtEl>
                                          <p:spTgt spid="134"/>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39" grpId="0" animBg="1"/>
      <p:bldP spid="136" grpId="0" animBg="1"/>
      <p:bldP spid="29" grpId="0" animBg="1"/>
      <p:bldP spid="11" grpId="0" build="p"/>
      <p:bldP spid="161" grpId="0" animBg="1"/>
      <p:bldP spid="15" grpId="0" build="p"/>
      <p:bldP spid="162" grpId="0" animBg="1"/>
      <p:bldP spid="16" grpId="0" build="p"/>
      <p:bldP spid="163" grpId="0" animBg="1"/>
      <p:bldP spid="134" grpId="0" animBg="1"/>
      <p:bldP spid="135" grpId="0"/>
      <p:bldP spid="138" grpId="0"/>
      <p:bldP spid="140" grpId="0"/>
      <p:bldP spid="1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FFC80-4B63-4E20-ACA2-5D78068CFF13}"/>
              </a:ext>
            </a:extLst>
          </p:cNvPr>
          <p:cNvSpPr>
            <a:spLocks noGrp="1"/>
          </p:cNvSpPr>
          <p:nvPr>
            <p:ph type="title"/>
          </p:nvPr>
        </p:nvSpPr>
        <p:spPr>
          <a:xfrm>
            <a:off x="456052" y="621090"/>
            <a:ext cx="11306356" cy="804707"/>
          </a:xfrm>
        </p:spPr>
        <p:txBody>
          <a:bodyPr/>
          <a:lstStyle/>
          <a:p>
            <a:r>
              <a:rPr lang="en-US" dirty="0">
                <a:solidFill>
                  <a:schemeClr val="tx2"/>
                </a:solidFill>
              </a:rPr>
              <a:t>Cloud Adoption Framework </a:t>
            </a:r>
            <a:r>
              <a:rPr lang="en-US" dirty="0">
                <a:latin typeface="Segoe UI" panose="020B0502040204020203" pitchFamily="34" charset="0"/>
              </a:rPr>
              <a:t>–</a:t>
            </a:r>
            <a:r>
              <a:rPr lang="en-US" dirty="0"/>
              <a:t> Secure methodology</a:t>
            </a:r>
            <a:br>
              <a:rPr lang="en-US" dirty="0"/>
            </a:br>
            <a:r>
              <a:rPr lang="en-US" dirty="0">
                <a:latin typeface="+mn-lt"/>
              </a:rPr>
              <a:t>End state for managing your overall security posture</a:t>
            </a:r>
          </a:p>
        </p:txBody>
      </p:sp>
      <p:sp>
        <p:nvSpPr>
          <p:cNvPr id="3" name="Rectangle 2">
            <a:extLst>
              <a:ext uri="{FF2B5EF4-FFF2-40B4-BE49-F238E27FC236}">
                <a16:creationId xmlns:a16="http://schemas.microsoft.com/office/drawing/2014/main" id="{B2CDC2BD-EAA7-4946-95D6-07DD3B73E656}"/>
              </a:ext>
              <a:ext uri="{C183D7F6-B498-43B3-948B-1728B52AA6E4}">
                <adec:decorative xmlns:adec="http://schemas.microsoft.com/office/drawing/2017/decorative" val="1"/>
              </a:ext>
            </a:extLst>
          </p:cNvPr>
          <p:cNvSpPr/>
          <p:nvPr/>
        </p:nvSpPr>
        <p:spPr bwMode="auto">
          <a:xfrm>
            <a:off x="418696" y="1582935"/>
            <a:ext cx="9137251" cy="38897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 Placeholder 9">
            <a:extLst>
              <a:ext uri="{FF2B5EF4-FFF2-40B4-BE49-F238E27FC236}">
                <a16:creationId xmlns:a16="http://schemas.microsoft.com/office/drawing/2014/main" id="{319A262F-EF88-4375-9FB7-7DED4A432C52}"/>
              </a:ext>
            </a:extLst>
          </p:cNvPr>
          <p:cNvSpPr txBox="1">
            <a:spLocks/>
          </p:cNvSpPr>
          <p:nvPr/>
        </p:nvSpPr>
        <p:spPr>
          <a:xfrm>
            <a:off x="611100" y="1681199"/>
            <a:ext cx="959323" cy="287771"/>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378">
              <a:buNone/>
              <a:defRPr/>
            </a:pPr>
            <a:r>
              <a:rPr lang="en-US" dirty="0">
                <a:latin typeface="Segoe UI"/>
              </a:rPr>
              <a:t>Secure</a:t>
            </a:r>
          </a:p>
        </p:txBody>
      </p:sp>
      <p:sp>
        <p:nvSpPr>
          <p:cNvPr id="5" name="Text Placeholder 9">
            <a:extLst>
              <a:ext uri="{FF2B5EF4-FFF2-40B4-BE49-F238E27FC236}">
                <a16:creationId xmlns:a16="http://schemas.microsoft.com/office/drawing/2014/main" id="{2822FCB7-9FEB-4375-A6AC-D01C7271007A}"/>
              </a:ext>
            </a:extLst>
          </p:cNvPr>
          <p:cNvSpPr txBox="1">
            <a:spLocks/>
          </p:cNvSpPr>
          <p:nvPr/>
        </p:nvSpPr>
        <p:spPr>
          <a:xfrm>
            <a:off x="418696" y="1681199"/>
            <a:ext cx="9137251" cy="287771"/>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14378">
              <a:buNone/>
              <a:defRPr/>
            </a:pPr>
            <a:r>
              <a:rPr lang="en-US" dirty="0">
                <a:latin typeface="Segoe UI Semibold"/>
              </a:rPr>
              <a:t>Business alignment</a:t>
            </a:r>
          </a:p>
        </p:txBody>
      </p:sp>
      <p:sp>
        <p:nvSpPr>
          <p:cNvPr id="6" name="Rectangle 5">
            <a:extLst>
              <a:ext uri="{FF2B5EF4-FFF2-40B4-BE49-F238E27FC236}">
                <a16:creationId xmlns:a16="http://schemas.microsoft.com/office/drawing/2014/main" id="{ED9E81BB-EED1-4579-94BB-6439C83E3474}"/>
              </a:ext>
            </a:extLst>
          </p:cNvPr>
          <p:cNvSpPr/>
          <p:nvPr/>
        </p:nvSpPr>
        <p:spPr bwMode="auto">
          <a:xfrm>
            <a:off x="1544952" y="2016229"/>
            <a:ext cx="1829606" cy="6819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6" tIns="146282" rIns="91426" bIns="146282" numCol="1" spcCol="0" rtlCol="0" fromWordArt="0" anchor="t" anchorCtr="0" forceAA="0" compatLnSpc="1">
            <a:prstTxWarp prst="textNoShape">
              <a:avLst/>
            </a:prstTxWarp>
            <a:noAutofit/>
          </a:bodyPr>
          <a:lstStyle/>
          <a:p>
            <a:pPr defTabSz="932305" fontAlgn="base">
              <a:lnSpc>
                <a:spcPct val="90000"/>
              </a:lnSpc>
              <a:spcBef>
                <a:spcPct val="0"/>
              </a:spcBef>
              <a:spcAft>
                <a:spcPts val="600"/>
              </a:spcAft>
              <a:defRPr/>
            </a:pPr>
            <a:r>
              <a:rPr lang="en-US" sz="1200" dirty="0">
                <a:solidFill>
                  <a:srgbClr val="000000"/>
                </a:solidFill>
                <a:latin typeface="Segoe UI Semibold"/>
                <a:ea typeface="Segoe UI" pitchFamily="34" charset="0"/>
                <a:cs typeface="Segoe UI" pitchFamily="34" charset="0"/>
              </a:rPr>
              <a:t>Risk insights</a:t>
            </a:r>
          </a:p>
          <a:p>
            <a:pPr defTabSz="914554">
              <a:lnSpc>
                <a:spcPct val="90000"/>
              </a:lnSpc>
              <a:spcAft>
                <a:spcPts val="600"/>
              </a:spcAft>
            </a:pPr>
            <a:r>
              <a:rPr lang="en-US" sz="1100" dirty="0">
                <a:gradFill>
                  <a:gsLst>
                    <a:gs pos="2917">
                      <a:srgbClr val="000000"/>
                    </a:gs>
                    <a:gs pos="30000">
                      <a:srgbClr val="000000"/>
                    </a:gs>
                  </a:gsLst>
                  <a:lin ang="5400000" scaled="0"/>
                </a:gradFill>
                <a:latin typeface="Segoe UI"/>
              </a:rPr>
              <a:t>Integrate security insights into risk management framework and digital initiatives.</a:t>
            </a:r>
          </a:p>
        </p:txBody>
      </p:sp>
      <p:sp>
        <p:nvSpPr>
          <p:cNvPr id="7" name="Rectangle 6">
            <a:extLst>
              <a:ext uri="{FF2B5EF4-FFF2-40B4-BE49-F238E27FC236}">
                <a16:creationId xmlns:a16="http://schemas.microsoft.com/office/drawing/2014/main" id="{64AA9A99-51D9-4409-AE43-DAFE2B7209A8}"/>
              </a:ext>
            </a:extLst>
          </p:cNvPr>
          <p:cNvSpPr/>
          <p:nvPr/>
        </p:nvSpPr>
        <p:spPr bwMode="auto">
          <a:xfrm>
            <a:off x="4512470" y="2016229"/>
            <a:ext cx="1829606" cy="6819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6" tIns="146282" rIns="91426" bIns="146282" numCol="1" spcCol="0" rtlCol="0" fromWordArt="0" anchor="t" anchorCtr="0" forceAA="0" compatLnSpc="1">
            <a:prstTxWarp prst="textNoShape">
              <a:avLst/>
            </a:prstTxWarp>
            <a:noAutofit/>
          </a:bodyPr>
          <a:lstStyle/>
          <a:p>
            <a:pPr defTabSz="932305" fontAlgn="base">
              <a:lnSpc>
                <a:spcPct val="90000"/>
              </a:lnSpc>
              <a:spcBef>
                <a:spcPct val="0"/>
              </a:spcBef>
              <a:spcAft>
                <a:spcPts val="600"/>
              </a:spcAft>
              <a:defRPr/>
            </a:pPr>
            <a:r>
              <a:rPr lang="en-US" sz="1200" dirty="0">
                <a:solidFill>
                  <a:srgbClr val="000000"/>
                </a:solidFill>
                <a:latin typeface="Segoe UI Semibold"/>
                <a:ea typeface="Segoe UI" pitchFamily="34" charset="0"/>
                <a:cs typeface="Segoe UI" pitchFamily="34" charset="0"/>
              </a:rPr>
              <a:t>Security integration</a:t>
            </a:r>
          </a:p>
          <a:p>
            <a:pPr defTabSz="914554">
              <a:lnSpc>
                <a:spcPct val="90000"/>
              </a:lnSpc>
              <a:spcAft>
                <a:spcPts val="600"/>
              </a:spcAft>
            </a:pPr>
            <a:r>
              <a:rPr lang="en-US" sz="1100" dirty="0">
                <a:gradFill>
                  <a:gsLst>
                    <a:gs pos="2917">
                      <a:srgbClr val="000000"/>
                    </a:gs>
                    <a:gs pos="30000">
                      <a:srgbClr val="000000"/>
                    </a:gs>
                  </a:gsLst>
                  <a:lin ang="5400000" scaled="0"/>
                </a:gradFill>
                <a:latin typeface="Segoe UI"/>
              </a:rPr>
              <a:t>Integrate security insights and practices into business and IT processes</a:t>
            </a:r>
          </a:p>
        </p:txBody>
      </p:sp>
      <p:sp>
        <p:nvSpPr>
          <p:cNvPr id="8" name="Rectangle 7">
            <a:extLst>
              <a:ext uri="{FF2B5EF4-FFF2-40B4-BE49-F238E27FC236}">
                <a16:creationId xmlns:a16="http://schemas.microsoft.com/office/drawing/2014/main" id="{BE4C2CD6-25F4-4418-A344-F71BC25B9FF5}"/>
              </a:ext>
            </a:extLst>
          </p:cNvPr>
          <p:cNvSpPr/>
          <p:nvPr/>
        </p:nvSpPr>
        <p:spPr bwMode="auto">
          <a:xfrm>
            <a:off x="7749102" y="2016229"/>
            <a:ext cx="1829606" cy="6819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6" tIns="146282" rIns="91426" bIns="146282" numCol="1" spcCol="0" rtlCol="0" fromWordArt="0" anchor="t" anchorCtr="0" forceAA="0" compatLnSpc="1">
            <a:prstTxWarp prst="textNoShape">
              <a:avLst/>
            </a:prstTxWarp>
            <a:noAutofit/>
          </a:bodyPr>
          <a:lstStyle/>
          <a:p>
            <a:pPr defTabSz="932305" fontAlgn="base">
              <a:lnSpc>
                <a:spcPct val="90000"/>
              </a:lnSpc>
              <a:spcBef>
                <a:spcPct val="0"/>
              </a:spcBef>
              <a:spcAft>
                <a:spcPts val="600"/>
              </a:spcAft>
              <a:defRPr/>
            </a:pPr>
            <a:r>
              <a:rPr lang="en-US" sz="1200" dirty="0">
                <a:solidFill>
                  <a:srgbClr val="000000"/>
                </a:solidFill>
                <a:latin typeface="Segoe UI Semibold"/>
                <a:ea typeface="Segoe UI" pitchFamily="34" charset="0"/>
                <a:cs typeface="Segoe UI" pitchFamily="34" charset="0"/>
              </a:rPr>
              <a:t>Operational resilience</a:t>
            </a:r>
          </a:p>
          <a:p>
            <a:pPr defTabSz="914554">
              <a:lnSpc>
                <a:spcPct val="90000"/>
              </a:lnSpc>
              <a:spcAft>
                <a:spcPts val="600"/>
              </a:spcAft>
            </a:pPr>
            <a:r>
              <a:rPr lang="en-US" sz="1100" dirty="0">
                <a:gradFill>
                  <a:gsLst>
                    <a:gs pos="2917">
                      <a:srgbClr val="000000"/>
                    </a:gs>
                    <a:gs pos="30000">
                      <a:srgbClr val="000000"/>
                    </a:gs>
                  </a:gsLst>
                  <a:lin ang="5400000" scaled="0"/>
                </a:gradFill>
                <a:latin typeface="Segoe UI"/>
              </a:rPr>
              <a:t>Ensure organization can operate during attacks and rapidly regain full operational status.</a:t>
            </a:r>
          </a:p>
        </p:txBody>
      </p:sp>
      <p:sp>
        <p:nvSpPr>
          <p:cNvPr id="9" name="Text Placeholder 9">
            <a:extLst>
              <a:ext uri="{FF2B5EF4-FFF2-40B4-BE49-F238E27FC236}">
                <a16:creationId xmlns:a16="http://schemas.microsoft.com/office/drawing/2014/main" id="{E2AB63E1-1599-40FE-860F-9BB8E12D12C2}"/>
              </a:ext>
            </a:extLst>
          </p:cNvPr>
          <p:cNvSpPr txBox="1">
            <a:spLocks/>
          </p:cNvSpPr>
          <p:nvPr/>
        </p:nvSpPr>
        <p:spPr>
          <a:xfrm>
            <a:off x="418697" y="3167128"/>
            <a:ext cx="9102444" cy="287771"/>
          </a:xfrm>
          <a:prstGeom prst="rect">
            <a:avLst/>
          </a:prstGeom>
        </p:spPr>
        <p:txBody>
          <a:bodyPr vert="horz" wrap="square" lIns="0" tIns="0" rIns="0" bIns="0" rtlCol="0">
            <a:spAutoFit/>
          </a:bodyPr>
          <a:lstStyle>
            <a:defPPr>
              <a:defRPr lang="en-US"/>
            </a:defPPr>
            <a:lvl1pPr marR="0" indent="0" algn="ctr" defTabSz="914367" fontAlgn="auto">
              <a:lnSpc>
                <a:spcPts val="2353"/>
              </a:lnSpc>
              <a:spcBef>
                <a:spcPts val="0"/>
              </a:spcBef>
              <a:spcAft>
                <a:spcPts val="0"/>
              </a:spcAft>
              <a:buClrTx/>
              <a:buSzPct val="90000"/>
              <a:buFont typeface="Arial" panose="020B0604020202020204" pitchFamily="34" charset="0"/>
              <a:buNone/>
              <a:tabLst/>
              <a:defRPr sz="1961" spc="0" baseline="0">
                <a:latin typeface="+mj-lt"/>
              </a:defRPr>
            </a:lvl1pPr>
            <a:lvl2pPr marL="224097" marR="0" indent="0" defTabSz="914367" fontAlgn="auto">
              <a:lnSpc>
                <a:spcPct val="100000"/>
              </a:lnSpc>
              <a:spcBef>
                <a:spcPts val="0"/>
              </a:spcBef>
              <a:spcAft>
                <a:spcPts val="0"/>
              </a:spcAft>
              <a:buClrTx/>
              <a:buSzPct val="90000"/>
              <a:buFontTx/>
              <a:buNone/>
              <a:tabLst/>
              <a:defRPr sz="1961" spc="0" baseline="0">
                <a:solidFill>
                  <a:srgbClr val="000000"/>
                </a:solidFill>
              </a:defRPr>
            </a:lvl2pPr>
            <a:lvl3pPr marL="448193"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chemeClr val="tx2"/>
                </a:solidFill>
                <a:latin typeface="+mj-lt"/>
              </a:defRPr>
            </a:lvl3pPr>
            <a:lvl4pPr marL="672290"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rgbClr val="000000"/>
                </a:solidFill>
              </a:defRPr>
            </a:lvl4pPr>
            <a:lvl5pPr marL="896386" marR="0" indent="0" defTabSz="914367" fontAlgn="auto">
              <a:lnSpc>
                <a:spcPct val="100000"/>
              </a:lnSpc>
              <a:spcBef>
                <a:spcPts val="0"/>
              </a:spcBef>
              <a:spcAft>
                <a:spcPts val="0"/>
              </a:spcAft>
              <a:buClrTx/>
              <a:buSzPct val="90000"/>
              <a:buFont typeface="Wingdings" panose="05000000000000000000" pitchFamily="2" charset="2"/>
              <a:buNone/>
              <a:tabLst/>
              <a:defRPr sz="980" b="1" spc="0" baseline="0">
                <a:solidFill>
                  <a:srgbClr val="000000"/>
                </a:solidFill>
              </a:defRPr>
            </a:lvl5pPr>
            <a:lvl6pPr marL="2285916" indent="0" defTabSz="914367">
              <a:spcBef>
                <a:spcPct val="20000"/>
              </a:spcBef>
              <a:buFont typeface="Arial" pitchFamily="34" charset="0"/>
              <a:buNone/>
              <a:defRPr sz="1961"/>
            </a:lvl6pPr>
            <a:lvl7pPr marL="0" indent="0" defTabSz="914367">
              <a:lnSpc>
                <a:spcPct val="100000"/>
              </a:lnSpc>
              <a:spcBef>
                <a:spcPts val="0"/>
              </a:spcBef>
              <a:spcAft>
                <a:spcPts val="0"/>
              </a:spcAft>
              <a:buFont typeface="Arial" pitchFamily="34" charset="0"/>
              <a:buNone/>
              <a:defRPr sz="980">
                <a:solidFill>
                  <a:srgbClr val="000000"/>
                </a:solidFill>
              </a:defRPr>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78">
              <a:defRPr/>
            </a:pPr>
            <a:r>
              <a:rPr lang="en-US" dirty="0">
                <a:solidFill>
                  <a:srgbClr val="000000"/>
                </a:solidFill>
                <a:latin typeface="Segoe UI Semibold"/>
              </a:rPr>
              <a:t>Security disciplines</a:t>
            </a:r>
          </a:p>
        </p:txBody>
      </p:sp>
      <p:sp>
        <p:nvSpPr>
          <p:cNvPr id="10" name="Rectangle 9">
            <a:extLst>
              <a:ext uri="{FF2B5EF4-FFF2-40B4-BE49-F238E27FC236}">
                <a16:creationId xmlns:a16="http://schemas.microsoft.com/office/drawing/2014/main" id="{07FC4BD6-C44D-4D7C-A0FE-3365B1170E42}"/>
              </a:ext>
            </a:extLst>
          </p:cNvPr>
          <p:cNvSpPr/>
          <p:nvPr/>
        </p:nvSpPr>
        <p:spPr bwMode="auto">
          <a:xfrm>
            <a:off x="544086" y="4208182"/>
            <a:ext cx="1882732" cy="6819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6" tIns="146282" rIns="91426" bIns="146282" numCol="1" spcCol="0" rtlCol="0" fromWordArt="0" anchor="t" anchorCtr="0" forceAA="0" compatLnSpc="1">
            <a:prstTxWarp prst="textNoShape">
              <a:avLst/>
            </a:prstTxWarp>
            <a:noAutofit/>
          </a:bodyPr>
          <a:lstStyle/>
          <a:p>
            <a:pPr defTabSz="932305" fontAlgn="base">
              <a:lnSpc>
                <a:spcPct val="90000"/>
              </a:lnSpc>
              <a:spcBef>
                <a:spcPct val="0"/>
              </a:spcBef>
              <a:spcAft>
                <a:spcPts val="600"/>
              </a:spcAft>
              <a:defRPr/>
            </a:pPr>
            <a:r>
              <a:rPr lang="en-US" sz="1200" dirty="0">
                <a:solidFill>
                  <a:srgbClr val="000000"/>
                </a:solidFill>
                <a:latin typeface="Segoe UI Semibold"/>
                <a:ea typeface="Segoe UI" pitchFamily="34" charset="0"/>
                <a:cs typeface="Segoe UI" pitchFamily="34" charset="0"/>
              </a:rPr>
              <a:t>Access control</a:t>
            </a:r>
          </a:p>
          <a:p>
            <a:pPr defTabSz="914554">
              <a:lnSpc>
                <a:spcPct val="90000"/>
              </a:lnSpc>
              <a:spcAft>
                <a:spcPts val="600"/>
              </a:spcAft>
            </a:pPr>
            <a:r>
              <a:rPr lang="en-US" sz="1100" dirty="0">
                <a:gradFill>
                  <a:gsLst>
                    <a:gs pos="2917">
                      <a:srgbClr val="000000"/>
                    </a:gs>
                    <a:gs pos="30000">
                      <a:srgbClr val="000000"/>
                    </a:gs>
                  </a:gsLst>
                  <a:lin ang="5400000" scaled="0"/>
                </a:gradFill>
                <a:latin typeface="Segoe UI"/>
              </a:rPr>
              <a:t>Establish Zero Trust </a:t>
            </a:r>
            <a:br>
              <a:rPr lang="en-US" sz="1100" dirty="0">
                <a:gradFill>
                  <a:gsLst>
                    <a:gs pos="2917">
                      <a:srgbClr val="000000"/>
                    </a:gs>
                    <a:gs pos="30000">
                      <a:srgbClr val="000000"/>
                    </a:gs>
                  </a:gsLst>
                  <a:lin ang="5400000" scaled="0"/>
                </a:gradFill>
                <a:latin typeface="Segoe UI"/>
              </a:rPr>
            </a:br>
            <a:r>
              <a:rPr lang="en-US" sz="1100" dirty="0">
                <a:gradFill>
                  <a:gsLst>
                    <a:gs pos="2917">
                      <a:srgbClr val="000000"/>
                    </a:gs>
                    <a:gs pos="30000">
                      <a:srgbClr val="000000"/>
                    </a:gs>
                  </a:gsLst>
                  <a:lin ang="5400000" scaled="0"/>
                </a:gradFill>
                <a:latin typeface="Segoe UI"/>
              </a:rPr>
              <a:t>access model. Extend modern protection </a:t>
            </a:r>
            <a:br>
              <a:rPr lang="en-US" sz="1100" dirty="0">
                <a:gradFill>
                  <a:gsLst>
                    <a:gs pos="2917">
                      <a:srgbClr val="000000"/>
                    </a:gs>
                    <a:gs pos="30000">
                      <a:srgbClr val="000000"/>
                    </a:gs>
                  </a:gsLst>
                  <a:lin ang="5400000" scaled="0"/>
                </a:gradFill>
                <a:latin typeface="Segoe UI"/>
              </a:rPr>
            </a:br>
            <a:r>
              <a:rPr lang="en-US" sz="1100" dirty="0">
                <a:gradFill>
                  <a:gsLst>
                    <a:gs pos="2917">
                      <a:srgbClr val="000000"/>
                    </a:gs>
                    <a:gs pos="30000">
                      <a:srgbClr val="000000"/>
                    </a:gs>
                  </a:gsLst>
                  <a:lin ang="5400000" scaled="0"/>
                </a:gradFill>
                <a:latin typeface="Segoe UI"/>
              </a:rPr>
              <a:t>to legacy assets.</a:t>
            </a:r>
          </a:p>
        </p:txBody>
      </p:sp>
      <p:sp>
        <p:nvSpPr>
          <p:cNvPr id="11" name="Rectangle 10">
            <a:extLst>
              <a:ext uri="{FF2B5EF4-FFF2-40B4-BE49-F238E27FC236}">
                <a16:creationId xmlns:a16="http://schemas.microsoft.com/office/drawing/2014/main" id="{E19951AA-E69E-4989-89D0-9D2B865E753B}"/>
              </a:ext>
            </a:extLst>
          </p:cNvPr>
          <p:cNvSpPr/>
          <p:nvPr/>
        </p:nvSpPr>
        <p:spPr bwMode="auto">
          <a:xfrm>
            <a:off x="2362320" y="4208182"/>
            <a:ext cx="1941380" cy="6819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6" tIns="146282" rIns="91426" bIns="146282" numCol="1" spcCol="0" rtlCol="0" fromWordArt="0" anchor="t" anchorCtr="0" forceAA="0" compatLnSpc="1">
            <a:prstTxWarp prst="textNoShape">
              <a:avLst/>
            </a:prstTxWarp>
            <a:noAutofit/>
          </a:bodyPr>
          <a:lstStyle/>
          <a:p>
            <a:pPr defTabSz="932305" fontAlgn="base">
              <a:lnSpc>
                <a:spcPct val="90000"/>
              </a:lnSpc>
              <a:spcBef>
                <a:spcPct val="0"/>
              </a:spcBef>
              <a:spcAft>
                <a:spcPts val="600"/>
              </a:spcAft>
              <a:defRPr/>
            </a:pPr>
            <a:r>
              <a:rPr lang="en-US" sz="1200" dirty="0">
                <a:solidFill>
                  <a:srgbClr val="000000"/>
                </a:solidFill>
                <a:latin typeface="Segoe UI Semibold"/>
                <a:ea typeface="Segoe UI" pitchFamily="34" charset="0"/>
                <a:cs typeface="Segoe UI" pitchFamily="34" charset="0"/>
              </a:rPr>
              <a:t>Security operations</a:t>
            </a:r>
          </a:p>
          <a:p>
            <a:pPr defTabSz="914554">
              <a:lnSpc>
                <a:spcPct val="90000"/>
              </a:lnSpc>
              <a:spcAft>
                <a:spcPts val="600"/>
              </a:spcAft>
            </a:pPr>
            <a:r>
              <a:rPr lang="en-US" sz="1100" dirty="0">
                <a:gradFill>
                  <a:gsLst>
                    <a:gs pos="2917">
                      <a:srgbClr val="000000"/>
                    </a:gs>
                    <a:gs pos="30000">
                      <a:srgbClr val="000000"/>
                    </a:gs>
                  </a:gsLst>
                  <a:lin ang="5400000" scaled="0"/>
                </a:gradFill>
                <a:latin typeface="Segoe UI"/>
              </a:rPr>
              <a:t>Detect, respond, and recover from attacks; </a:t>
            </a:r>
            <a:br>
              <a:rPr lang="en-US" sz="1100" dirty="0">
                <a:gradFill>
                  <a:gsLst>
                    <a:gs pos="2917">
                      <a:srgbClr val="000000"/>
                    </a:gs>
                    <a:gs pos="30000">
                      <a:srgbClr val="000000"/>
                    </a:gs>
                  </a:gsLst>
                  <a:lin ang="5400000" scaled="0"/>
                </a:gradFill>
                <a:latin typeface="Segoe UI"/>
              </a:rPr>
            </a:br>
            <a:r>
              <a:rPr lang="en-US" sz="1100" dirty="0">
                <a:gradFill>
                  <a:gsLst>
                    <a:gs pos="2917">
                      <a:srgbClr val="000000"/>
                    </a:gs>
                    <a:gs pos="30000">
                      <a:srgbClr val="000000"/>
                    </a:gs>
                  </a:gsLst>
                  <a:lin ang="5400000" scaled="0"/>
                </a:gradFill>
                <a:latin typeface="Segoe UI"/>
              </a:rPr>
              <a:t>hunt for hidden threats; lead through </a:t>
            </a:r>
            <a:br>
              <a:rPr lang="en-US" sz="1100" dirty="0">
                <a:gradFill>
                  <a:gsLst>
                    <a:gs pos="2917">
                      <a:srgbClr val="000000"/>
                    </a:gs>
                    <a:gs pos="30000">
                      <a:srgbClr val="000000"/>
                    </a:gs>
                  </a:gsLst>
                  <a:lin ang="5400000" scaled="0"/>
                </a:gradFill>
                <a:latin typeface="Segoe UI"/>
              </a:rPr>
            </a:br>
            <a:r>
              <a:rPr lang="en-US" sz="1100" dirty="0">
                <a:gradFill>
                  <a:gsLst>
                    <a:gs pos="2917">
                      <a:srgbClr val="000000"/>
                    </a:gs>
                    <a:gs pos="30000">
                      <a:srgbClr val="000000"/>
                    </a:gs>
                  </a:gsLst>
                  <a:lin ang="5400000" scaled="0"/>
                </a:gradFill>
                <a:latin typeface="Segoe UI"/>
              </a:rPr>
              <a:t>data-driven decision</a:t>
            </a:r>
          </a:p>
        </p:txBody>
      </p:sp>
      <p:sp>
        <p:nvSpPr>
          <p:cNvPr id="12" name="Rectangle 11">
            <a:extLst>
              <a:ext uri="{FF2B5EF4-FFF2-40B4-BE49-F238E27FC236}">
                <a16:creationId xmlns:a16="http://schemas.microsoft.com/office/drawing/2014/main" id="{7B40C7B0-6521-48E0-A94D-E40E9B765BCB}"/>
              </a:ext>
            </a:extLst>
          </p:cNvPr>
          <p:cNvSpPr/>
          <p:nvPr/>
        </p:nvSpPr>
        <p:spPr bwMode="auto">
          <a:xfrm>
            <a:off x="4180554" y="4208182"/>
            <a:ext cx="1882732" cy="6819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6" tIns="146282" rIns="91426" bIns="146282" numCol="1" spcCol="0" rtlCol="0" fromWordArt="0" anchor="t" anchorCtr="0" forceAA="0" compatLnSpc="1">
            <a:prstTxWarp prst="textNoShape">
              <a:avLst/>
            </a:prstTxWarp>
            <a:noAutofit/>
          </a:bodyPr>
          <a:lstStyle/>
          <a:p>
            <a:pPr defTabSz="932305" fontAlgn="base">
              <a:lnSpc>
                <a:spcPct val="90000"/>
              </a:lnSpc>
              <a:spcBef>
                <a:spcPct val="0"/>
              </a:spcBef>
              <a:spcAft>
                <a:spcPts val="600"/>
              </a:spcAft>
              <a:defRPr/>
            </a:pPr>
            <a:r>
              <a:rPr lang="en-US" sz="1200" dirty="0">
                <a:solidFill>
                  <a:srgbClr val="000000"/>
                </a:solidFill>
                <a:latin typeface="Segoe UI Semibold"/>
                <a:ea typeface="Segoe UI" pitchFamily="34" charset="0"/>
                <a:cs typeface="Segoe UI" pitchFamily="34" charset="0"/>
              </a:rPr>
              <a:t>Asset protection</a:t>
            </a:r>
          </a:p>
          <a:p>
            <a:pPr defTabSz="914554">
              <a:lnSpc>
                <a:spcPct val="90000"/>
              </a:lnSpc>
              <a:spcAft>
                <a:spcPts val="600"/>
              </a:spcAft>
            </a:pPr>
            <a:r>
              <a:rPr lang="en-US" sz="1100" dirty="0">
                <a:gradFill>
                  <a:gsLst>
                    <a:gs pos="2917">
                      <a:srgbClr val="000000"/>
                    </a:gs>
                    <a:gs pos="30000">
                      <a:srgbClr val="000000"/>
                    </a:gs>
                  </a:gsLst>
                  <a:lin ang="5400000" scaled="0"/>
                </a:gradFill>
                <a:latin typeface="Segoe UI"/>
              </a:rPr>
              <a:t>Protect sensitive data and systems. Continuously discover, classify &amp; secure assets.</a:t>
            </a:r>
          </a:p>
        </p:txBody>
      </p:sp>
      <p:sp>
        <p:nvSpPr>
          <p:cNvPr id="13" name="Rectangle 12">
            <a:extLst>
              <a:ext uri="{FF2B5EF4-FFF2-40B4-BE49-F238E27FC236}">
                <a16:creationId xmlns:a16="http://schemas.microsoft.com/office/drawing/2014/main" id="{B59AADDF-F5E4-42F0-BA08-4FC94F6CD355}"/>
              </a:ext>
            </a:extLst>
          </p:cNvPr>
          <p:cNvSpPr/>
          <p:nvPr/>
        </p:nvSpPr>
        <p:spPr bwMode="auto">
          <a:xfrm>
            <a:off x="5998789" y="4208182"/>
            <a:ext cx="1882732" cy="6819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6" tIns="146282" rIns="91426" bIns="146282" numCol="1" spcCol="0" rtlCol="0" fromWordArt="0" anchor="t" anchorCtr="0" forceAA="0" compatLnSpc="1">
            <a:prstTxWarp prst="textNoShape">
              <a:avLst/>
            </a:prstTxWarp>
            <a:noAutofit/>
          </a:bodyPr>
          <a:lstStyle/>
          <a:p>
            <a:pPr defTabSz="932305" fontAlgn="base">
              <a:lnSpc>
                <a:spcPct val="90000"/>
              </a:lnSpc>
              <a:spcBef>
                <a:spcPct val="0"/>
              </a:spcBef>
              <a:spcAft>
                <a:spcPts val="600"/>
              </a:spcAft>
              <a:defRPr/>
            </a:pPr>
            <a:r>
              <a:rPr lang="en-US" sz="1200" dirty="0">
                <a:solidFill>
                  <a:srgbClr val="000000"/>
                </a:solidFill>
                <a:latin typeface="Segoe UI Semibold"/>
                <a:ea typeface="Segoe UI" pitchFamily="34" charset="0"/>
                <a:cs typeface="Segoe UI" pitchFamily="34" charset="0"/>
              </a:rPr>
              <a:t>Security governance</a:t>
            </a:r>
          </a:p>
          <a:p>
            <a:pPr defTabSz="914554">
              <a:lnSpc>
                <a:spcPct val="90000"/>
              </a:lnSpc>
              <a:spcAft>
                <a:spcPts val="600"/>
              </a:spcAft>
            </a:pPr>
            <a:r>
              <a:rPr lang="en-US" sz="1100" dirty="0">
                <a:gradFill>
                  <a:gsLst>
                    <a:gs pos="2917">
                      <a:srgbClr val="000000"/>
                    </a:gs>
                    <a:gs pos="30000">
                      <a:srgbClr val="000000"/>
                    </a:gs>
                  </a:gsLst>
                  <a:lin ang="5400000" scaled="0"/>
                </a:gradFill>
                <a:latin typeface="Segoe UI"/>
              </a:rPr>
              <a:t>Continuously identify, measure, and manage security posture to correct deviation and reduce risk.</a:t>
            </a:r>
          </a:p>
        </p:txBody>
      </p:sp>
      <p:sp>
        <p:nvSpPr>
          <p:cNvPr id="14" name="Rectangle 13">
            <a:extLst>
              <a:ext uri="{FF2B5EF4-FFF2-40B4-BE49-F238E27FC236}">
                <a16:creationId xmlns:a16="http://schemas.microsoft.com/office/drawing/2014/main" id="{B49E4D3E-F679-4D03-A177-DEAD9FC4C424}"/>
              </a:ext>
            </a:extLst>
          </p:cNvPr>
          <p:cNvSpPr/>
          <p:nvPr/>
        </p:nvSpPr>
        <p:spPr bwMode="auto">
          <a:xfrm>
            <a:off x="7817024" y="4208182"/>
            <a:ext cx="1882732" cy="6819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6" tIns="146282" rIns="91426" bIns="146282" numCol="1" spcCol="0" rtlCol="0" fromWordArt="0" anchor="t" anchorCtr="0" forceAA="0" compatLnSpc="1">
            <a:prstTxWarp prst="textNoShape">
              <a:avLst/>
            </a:prstTxWarp>
            <a:noAutofit/>
          </a:bodyPr>
          <a:lstStyle/>
          <a:p>
            <a:pPr defTabSz="932305" fontAlgn="base">
              <a:lnSpc>
                <a:spcPct val="90000"/>
              </a:lnSpc>
              <a:spcBef>
                <a:spcPct val="0"/>
              </a:spcBef>
              <a:spcAft>
                <a:spcPts val="600"/>
              </a:spcAft>
              <a:defRPr/>
            </a:pPr>
            <a:r>
              <a:rPr lang="en-US" sz="1200" dirty="0">
                <a:solidFill>
                  <a:srgbClr val="000000"/>
                </a:solidFill>
                <a:latin typeface="Segoe UI Semibold"/>
                <a:ea typeface="Segoe UI" pitchFamily="34" charset="0"/>
                <a:cs typeface="Segoe UI" pitchFamily="34" charset="0"/>
              </a:rPr>
              <a:t>Innovation security</a:t>
            </a:r>
          </a:p>
          <a:p>
            <a:pPr defTabSz="914554">
              <a:lnSpc>
                <a:spcPct val="90000"/>
              </a:lnSpc>
              <a:spcAft>
                <a:spcPts val="600"/>
              </a:spcAft>
            </a:pPr>
            <a:r>
              <a:rPr lang="en-US" sz="1100" dirty="0">
                <a:gradFill>
                  <a:gsLst>
                    <a:gs pos="2917">
                      <a:srgbClr val="000000"/>
                    </a:gs>
                    <a:gs pos="30000">
                      <a:srgbClr val="000000"/>
                    </a:gs>
                  </a:gsLst>
                  <a:lin ang="5400000" scaled="0"/>
                </a:gradFill>
                <a:latin typeface="Segoe UI"/>
              </a:rPr>
              <a:t>Integrate security into </a:t>
            </a:r>
            <a:r>
              <a:rPr lang="en-US" sz="1100" dirty="0" err="1">
                <a:gradFill>
                  <a:gsLst>
                    <a:gs pos="2917">
                      <a:srgbClr val="000000"/>
                    </a:gs>
                    <a:gs pos="30000">
                      <a:srgbClr val="000000"/>
                    </a:gs>
                  </a:gsLst>
                  <a:lin ang="5400000" scaled="0"/>
                </a:gradFill>
                <a:latin typeface="Segoe UI"/>
              </a:rPr>
              <a:t>DevSecOps</a:t>
            </a:r>
            <a:r>
              <a:rPr lang="en-US" sz="1100" dirty="0">
                <a:gradFill>
                  <a:gsLst>
                    <a:gs pos="2917">
                      <a:srgbClr val="000000"/>
                    </a:gs>
                    <a:gs pos="30000">
                      <a:srgbClr val="000000"/>
                    </a:gs>
                  </a:gsLst>
                  <a:lin ang="5400000" scaled="0"/>
                </a:gradFill>
                <a:latin typeface="Segoe UI"/>
              </a:rPr>
              <a:t> processes. </a:t>
            </a:r>
            <a:br>
              <a:rPr lang="en-US" sz="1100" dirty="0">
                <a:gradFill>
                  <a:gsLst>
                    <a:gs pos="2917">
                      <a:srgbClr val="000000"/>
                    </a:gs>
                    <a:gs pos="30000">
                      <a:srgbClr val="000000"/>
                    </a:gs>
                  </a:gsLst>
                  <a:lin ang="5400000" scaled="0"/>
                </a:gradFill>
                <a:latin typeface="Segoe UI"/>
              </a:rPr>
            </a:br>
            <a:r>
              <a:rPr lang="en-US" sz="1100" dirty="0">
                <a:gradFill>
                  <a:gsLst>
                    <a:gs pos="2917">
                      <a:srgbClr val="000000"/>
                    </a:gs>
                    <a:gs pos="30000">
                      <a:srgbClr val="000000"/>
                    </a:gs>
                  </a:gsLst>
                  <a:lin ang="5400000" scaled="0"/>
                </a:gradFill>
                <a:latin typeface="Segoe UI"/>
              </a:rPr>
              <a:t>Align security, development, and operations practices.</a:t>
            </a:r>
          </a:p>
        </p:txBody>
      </p:sp>
      <p:cxnSp>
        <p:nvCxnSpPr>
          <p:cNvPr id="15" name="Straight Connector 14">
            <a:extLst>
              <a:ext uri="{FF2B5EF4-FFF2-40B4-BE49-F238E27FC236}">
                <a16:creationId xmlns:a16="http://schemas.microsoft.com/office/drawing/2014/main" id="{EBFEDFA9-FD3A-4151-BC1E-89DC50A396FC}"/>
              </a:ext>
              <a:ext uri="{C183D7F6-B498-43B3-948B-1728B52AA6E4}">
                <adec:decorative xmlns:adec="http://schemas.microsoft.com/office/drawing/2017/decorative" val="1"/>
              </a:ext>
            </a:extLst>
          </p:cNvPr>
          <p:cNvCxnSpPr>
            <a:cxnSpLocks/>
          </p:cNvCxnSpPr>
          <p:nvPr/>
        </p:nvCxnSpPr>
        <p:spPr>
          <a:xfrm>
            <a:off x="2662521" y="2223501"/>
            <a:ext cx="995159"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BAC6E12-20FD-4949-93D1-4F93FD01358C}"/>
              </a:ext>
              <a:ext uri="{C183D7F6-B498-43B3-948B-1728B52AA6E4}">
                <adec:decorative xmlns:adec="http://schemas.microsoft.com/office/drawing/2017/decorative" val="1"/>
              </a:ext>
            </a:extLst>
          </p:cNvPr>
          <p:cNvCxnSpPr>
            <a:cxnSpLocks/>
          </p:cNvCxnSpPr>
          <p:nvPr/>
        </p:nvCxnSpPr>
        <p:spPr>
          <a:xfrm>
            <a:off x="6139800" y="2223501"/>
            <a:ext cx="994918"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aphic 29">
            <a:extLst>
              <a:ext uri="{FF2B5EF4-FFF2-40B4-BE49-F238E27FC236}">
                <a16:creationId xmlns:a16="http://schemas.microsoft.com/office/drawing/2014/main" id="{1C45408E-2786-4F1C-888E-E632E09BD0E0}"/>
              </a:ext>
              <a:ext uri="{C183D7F6-B498-43B3-948B-1728B52AA6E4}">
                <adec:decorative xmlns:adec="http://schemas.microsoft.com/office/drawing/2017/decorative" val="1"/>
              </a:ext>
            </a:extLst>
          </p:cNvPr>
          <p:cNvGrpSpPr/>
          <p:nvPr/>
        </p:nvGrpSpPr>
        <p:grpSpPr>
          <a:xfrm>
            <a:off x="684959" y="2122507"/>
            <a:ext cx="715032" cy="715032"/>
            <a:chOff x="-1238151" y="9201962"/>
            <a:chExt cx="1219200" cy="1219200"/>
          </a:xfrm>
        </p:grpSpPr>
        <p:sp>
          <p:nvSpPr>
            <p:cNvPr id="18" name="Freeform: Shape 17">
              <a:extLst>
                <a:ext uri="{FF2B5EF4-FFF2-40B4-BE49-F238E27FC236}">
                  <a16:creationId xmlns:a16="http://schemas.microsoft.com/office/drawing/2014/main" id="{C8562D71-5DFB-4449-BC42-7B568330BFDD}"/>
                </a:ext>
              </a:extLst>
            </p:cNvPr>
            <p:cNvSpPr/>
            <p:nvPr/>
          </p:nvSpPr>
          <p:spPr>
            <a:xfrm>
              <a:off x="-598071" y="9842041"/>
              <a:ext cx="578167" cy="578167"/>
            </a:xfrm>
            <a:custGeom>
              <a:avLst/>
              <a:gdLst>
                <a:gd name="connsiteX0" fmla="*/ 578168 w 578167"/>
                <a:gd name="connsiteY0" fmla="*/ 497205 h 578167"/>
                <a:gd name="connsiteX1" fmla="*/ 497205 w 578167"/>
                <a:gd name="connsiteY1" fmla="*/ 578168 h 578167"/>
                <a:gd name="connsiteX2" fmla="*/ 203835 w 578167"/>
                <a:gd name="connsiteY2" fmla="*/ 284798 h 578167"/>
                <a:gd name="connsiteX3" fmla="*/ 0 w 578167"/>
                <a:gd name="connsiteY3" fmla="*/ 80963 h 578167"/>
                <a:gd name="connsiteX4" fmla="*/ 80963 w 578167"/>
                <a:gd name="connsiteY4" fmla="*/ 0 h 578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167" h="578167">
                  <a:moveTo>
                    <a:pt x="578168" y="497205"/>
                  </a:moveTo>
                  <a:lnTo>
                    <a:pt x="497205" y="578168"/>
                  </a:lnTo>
                  <a:lnTo>
                    <a:pt x="203835" y="284798"/>
                  </a:lnTo>
                  <a:lnTo>
                    <a:pt x="0" y="80963"/>
                  </a:lnTo>
                  <a:lnTo>
                    <a:pt x="80963" y="0"/>
                  </a:lnTo>
                  <a:close/>
                </a:path>
              </a:pathLst>
            </a:custGeom>
            <a:solidFill>
              <a:schemeClr val="tx1"/>
            </a:solidFill>
            <a:ln w="9525" cap="flat">
              <a:noFill/>
              <a:prstDash val="solid"/>
              <a:miter/>
            </a:ln>
          </p:spPr>
          <p:txBody>
            <a:bodyPr rtlCol="0" anchor="ctr"/>
            <a:lstStyle/>
            <a:p>
              <a:pPr defTabSz="914554"/>
              <a:endParaRPr lang="en-US" sz="1800">
                <a:solidFill>
                  <a:srgbClr val="000000"/>
                </a:solidFill>
                <a:latin typeface="Segoe UI"/>
              </a:endParaRPr>
            </a:p>
          </p:txBody>
        </p:sp>
        <p:sp>
          <p:nvSpPr>
            <p:cNvPr id="19" name="Freeform: Shape 18">
              <a:extLst>
                <a:ext uri="{FF2B5EF4-FFF2-40B4-BE49-F238E27FC236}">
                  <a16:creationId xmlns:a16="http://schemas.microsoft.com/office/drawing/2014/main" id="{7A9575FA-3C66-4DD3-ACBE-2EA01EBB0C04}"/>
                </a:ext>
              </a:extLst>
            </p:cNvPr>
            <p:cNvSpPr/>
            <p:nvPr/>
          </p:nvSpPr>
          <p:spPr>
            <a:xfrm>
              <a:off x="-1238151" y="9201962"/>
              <a:ext cx="838200" cy="838200"/>
            </a:xfrm>
            <a:custGeom>
              <a:avLst/>
              <a:gdLst>
                <a:gd name="connsiteX0" fmla="*/ 419100 w 838200"/>
                <a:gd name="connsiteY0" fmla="*/ 0 h 838200"/>
                <a:gd name="connsiteX1" fmla="*/ 0 w 838200"/>
                <a:gd name="connsiteY1" fmla="*/ 419100 h 838200"/>
                <a:gd name="connsiteX2" fmla="*/ 419100 w 838200"/>
                <a:gd name="connsiteY2" fmla="*/ 838200 h 838200"/>
                <a:gd name="connsiteX3" fmla="*/ 838200 w 838200"/>
                <a:gd name="connsiteY3" fmla="*/ 419100 h 838200"/>
                <a:gd name="connsiteX4" fmla="*/ 419100 w 838200"/>
                <a:gd name="connsiteY4" fmla="*/ 0 h 838200"/>
                <a:gd name="connsiteX5" fmla="*/ 419100 w 838200"/>
                <a:gd name="connsiteY5" fmla="*/ 723900 h 838200"/>
                <a:gd name="connsiteX6" fmla="*/ 114300 w 838200"/>
                <a:gd name="connsiteY6" fmla="*/ 419100 h 838200"/>
                <a:gd name="connsiteX7" fmla="*/ 419100 w 838200"/>
                <a:gd name="connsiteY7" fmla="*/ 114300 h 838200"/>
                <a:gd name="connsiteX8" fmla="*/ 723900 w 838200"/>
                <a:gd name="connsiteY8" fmla="*/ 419100 h 838200"/>
                <a:gd name="connsiteX9" fmla="*/ 419100 w 838200"/>
                <a:gd name="connsiteY9" fmla="*/ 7239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419100" y="0"/>
                  </a:moveTo>
                  <a:cubicBezTo>
                    <a:pt x="187643" y="0"/>
                    <a:pt x="0" y="187643"/>
                    <a:pt x="0" y="419100"/>
                  </a:cubicBezTo>
                  <a:cubicBezTo>
                    <a:pt x="0" y="650558"/>
                    <a:pt x="187643" y="838200"/>
                    <a:pt x="419100" y="838200"/>
                  </a:cubicBezTo>
                  <a:cubicBezTo>
                    <a:pt x="650558" y="838200"/>
                    <a:pt x="838200" y="650558"/>
                    <a:pt x="838200" y="419100"/>
                  </a:cubicBezTo>
                  <a:cubicBezTo>
                    <a:pt x="838200" y="187643"/>
                    <a:pt x="650558" y="0"/>
                    <a:pt x="419100" y="0"/>
                  </a:cubicBezTo>
                  <a:close/>
                  <a:moveTo>
                    <a:pt x="419100" y="723900"/>
                  </a:moveTo>
                  <a:cubicBezTo>
                    <a:pt x="250508" y="723900"/>
                    <a:pt x="114300" y="587693"/>
                    <a:pt x="114300" y="419100"/>
                  </a:cubicBezTo>
                  <a:cubicBezTo>
                    <a:pt x="114300" y="250508"/>
                    <a:pt x="250508" y="114300"/>
                    <a:pt x="419100" y="114300"/>
                  </a:cubicBezTo>
                  <a:cubicBezTo>
                    <a:pt x="587693" y="114300"/>
                    <a:pt x="723900" y="250508"/>
                    <a:pt x="723900" y="419100"/>
                  </a:cubicBezTo>
                  <a:cubicBezTo>
                    <a:pt x="723900" y="587693"/>
                    <a:pt x="587693" y="723900"/>
                    <a:pt x="419100" y="723900"/>
                  </a:cubicBezTo>
                  <a:close/>
                </a:path>
              </a:pathLst>
            </a:custGeom>
            <a:solidFill>
              <a:schemeClr val="tx1"/>
            </a:solidFill>
            <a:ln w="9525" cap="flat">
              <a:noFill/>
              <a:prstDash val="solid"/>
              <a:miter/>
            </a:ln>
          </p:spPr>
          <p:txBody>
            <a:bodyPr rtlCol="0" anchor="ctr"/>
            <a:lstStyle/>
            <a:p>
              <a:pPr defTabSz="914554"/>
              <a:endParaRPr lang="en-US" sz="1800" dirty="0">
                <a:solidFill>
                  <a:srgbClr val="000000"/>
                </a:solidFill>
                <a:latin typeface="Segoe UI"/>
              </a:endParaRPr>
            </a:p>
          </p:txBody>
        </p:sp>
        <p:sp>
          <p:nvSpPr>
            <p:cNvPr id="20" name="Freeform: Shape 19">
              <a:extLst>
                <a:ext uri="{FF2B5EF4-FFF2-40B4-BE49-F238E27FC236}">
                  <a16:creationId xmlns:a16="http://schemas.microsoft.com/office/drawing/2014/main" id="{3573CBC8-7B7B-4FE3-9E1D-07230E9F7493}"/>
                </a:ext>
              </a:extLst>
            </p:cNvPr>
            <p:cNvSpPr/>
            <p:nvPr/>
          </p:nvSpPr>
          <p:spPr>
            <a:xfrm>
              <a:off x="-744756" y="9622014"/>
              <a:ext cx="76200" cy="190499"/>
            </a:xfrm>
            <a:custGeom>
              <a:avLst/>
              <a:gdLst>
                <a:gd name="connsiteX0" fmla="*/ 0 w 76200"/>
                <a:gd name="connsiteY0" fmla="*/ 0 h 190499"/>
                <a:gd name="connsiteX1" fmla="*/ 76200 w 76200"/>
                <a:gd name="connsiteY1" fmla="*/ 0 h 190499"/>
                <a:gd name="connsiteX2" fmla="*/ 76200 w 76200"/>
                <a:gd name="connsiteY2" fmla="*/ 190500 h 190499"/>
                <a:gd name="connsiteX3" fmla="*/ 0 w 762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76200" h="190499">
                  <a:moveTo>
                    <a:pt x="0" y="0"/>
                  </a:moveTo>
                  <a:lnTo>
                    <a:pt x="76200" y="0"/>
                  </a:lnTo>
                  <a:lnTo>
                    <a:pt x="76200" y="190500"/>
                  </a:lnTo>
                  <a:lnTo>
                    <a:pt x="0" y="190500"/>
                  </a:lnTo>
                  <a:close/>
                </a:path>
              </a:pathLst>
            </a:custGeom>
            <a:solidFill>
              <a:schemeClr val="tx2"/>
            </a:solidFill>
            <a:ln w="9525" cap="flat">
              <a:noFill/>
              <a:prstDash val="solid"/>
              <a:miter/>
            </a:ln>
          </p:spPr>
          <p:txBody>
            <a:bodyPr rtlCol="0" anchor="ctr"/>
            <a:lstStyle/>
            <a:p>
              <a:pPr defTabSz="914554"/>
              <a:endParaRPr lang="en-US" sz="1800">
                <a:solidFill>
                  <a:srgbClr val="000000"/>
                </a:solidFill>
                <a:latin typeface="Segoe UI"/>
              </a:endParaRPr>
            </a:p>
          </p:txBody>
        </p:sp>
        <p:sp>
          <p:nvSpPr>
            <p:cNvPr id="21" name="Freeform: Shape 20">
              <a:extLst>
                <a:ext uri="{FF2B5EF4-FFF2-40B4-BE49-F238E27FC236}">
                  <a16:creationId xmlns:a16="http://schemas.microsoft.com/office/drawing/2014/main" id="{481008CB-51ED-4DB6-BE29-87C0D6226448}"/>
                </a:ext>
              </a:extLst>
            </p:cNvPr>
            <p:cNvSpPr/>
            <p:nvPr/>
          </p:nvSpPr>
          <p:spPr>
            <a:xfrm>
              <a:off x="-859056" y="9506762"/>
              <a:ext cx="76200" cy="304800"/>
            </a:xfrm>
            <a:custGeom>
              <a:avLst/>
              <a:gdLst>
                <a:gd name="connsiteX0" fmla="*/ 0 w 76200"/>
                <a:gd name="connsiteY0" fmla="*/ 0 h 304800"/>
                <a:gd name="connsiteX1" fmla="*/ 76200 w 76200"/>
                <a:gd name="connsiteY1" fmla="*/ 0 h 304800"/>
                <a:gd name="connsiteX2" fmla="*/ 76200 w 76200"/>
                <a:gd name="connsiteY2" fmla="*/ 304800 h 304800"/>
                <a:gd name="connsiteX3" fmla="*/ 0 w 762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76200" h="304800">
                  <a:moveTo>
                    <a:pt x="0" y="0"/>
                  </a:moveTo>
                  <a:lnTo>
                    <a:pt x="76200" y="0"/>
                  </a:lnTo>
                  <a:lnTo>
                    <a:pt x="76200" y="304800"/>
                  </a:lnTo>
                  <a:lnTo>
                    <a:pt x="0" y="304800"/>
                  </a:lnTo>
                  <a:close/>
                </a:path>
              </a:pathLst>
            </a:custGeom>
            <a:solidFill>
              <a:schemeClr val="tx2"/>
            </a:solidFill>
            <a:ln w="9525" cap="flat">
              <a:noFill/>
              <a:prstDash val="solid"/>
              <a:miter/>
            </a:ln>
          </p:spPr>
          <p:txBody>
            <a:bodyPr rtlCol="0" anchor="ctr"/>
            <a:lstStyle/>
            <a:p>
              <a:pPr defTabSz="914554"/>
              <a:endParaRPr lang="en-US" sz="1800">
                <a:solidFill>
                  <a:srgbClr val="000000"/>
                </a:solidFill>
                <a:latin typeface="Segoe UI"/>
              </a:endParaRPr>
            </a:p>
          </p:txBody>
        </p:sp>
        <p:sp>
          <p:nvSpPr>
            <p:cNvPr id="22" name="Freeform: Shape 21">
              <a:extLst>
                <a:ext uri="{FF2B5EF4-FFF2-40B4-BE49-F238E27FC236}">
                  <a16:creationId xmlns:a16="http://schemas.microsoft.com/office/drawing/2014/main" id="{F29A5122-59E3-4260-8919-A45DE25ED2B5}"/>
                </a:ext>
              </a:extLst>
            </p:cNvPr>
            <p:cNvSpPr/>
            <p:nvPr/>
          </p:nvSpPr>
          <p:spPr>
            <a:xfrm>
              <a:off x="-973356" y="9430562"/>
              <a:ext cx="76199" cy="381000"/>
            </a:xfrm>
            <a:custGeom>
              <a:avLst/>
              <a:gdLst>
                <a:gd name="connsiteX0" fmla="*/ 0 w 76199"/>
                <a:gd name="connsiteY0" fmla="*/ 0 h 381000"/>
                <a:gd name="connsiteX1" fmla="*/ 76200 w 76199"/>
                <a:gd name="connsiteY1" fmla="*/ 0 h 381000"/>
                <a:gd name="connsiteX2" fmla="*/ 76200 w 76199"/>
                <a:gd name="connsiteY2" fmla="*/ 381000 h 381000"/>
                <a:gd name="connsiteX3" fmla="*/ 0 w 76199"/>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76199" h="381000">
                  <a:moveTo>
                    <a:pt x="0" y="0"/>
                  </a:moveTo>
                  <a:lnTo>
                    <a:pt x="76200" y="0"/>
                  </a:lnTo>
                  <a:lnTo>
                    <a:pt x="76200" y="381000"/>
                  </a:lnTo>
                  <a:lnTo>
                    <a:pt x="0" y="381000"/>
                  </a:lnTo>
                  <a:close/>
                </a:path>
              </a:pathLst>
            </a:custGeom>
            <a:solidFill>
              <a:schemeClr val="tx2"/>
            </a:solidFill>
            <a:ln w="9525" cap="flat">
              <a:noFill/>
              <a:prstDash val="solid"/>
              <a:miter/>
            </a:ln>
          </p:spPr>
          <p:txBody>
            <a:bodyPr rtlCol="0" anchor="ctr"/>
            <a:lstStyle/>
            <a:p>
              <a:pPr defTabSz="914554"/>
              <a:endParaRPr lang="en-US" sz="1800">
                <a:solidFill>
                  <a:srgbClr val="000000"/>
                </a:solidFill>
                <a:latin typeface="Segoe UI"/>
              </a:endParaRPr>
            </a:p>
          </p:txBody>
        </p:sp>
      </p:grpSp>
      <p:grpSp>
        <p:nvGrpSpPr>
          <p:cNvPr id="23" name="Graphic 5">
            <a:extLst>
              <a:ext uri="{FF2B5EF4-FFF2-40B4-BE49-F238E27FC236}">
                <a16:creationId xmlns:a16="http://schemas.microsoft.com/office/drawing/2014/main" id="{2ABBFEFE-AC8E-4571-A3C3-ACA732E76BC8}"/>
              </a:ext>
              <a:ext uri="{C183D7F6-B498-43B3-948B-1728B52AA6E4}">
                <adec:decorative xmlns:adec="http://schemas.microsoft.com/office/drawing/2017/decorative" val="1"/>
              </a:ext>
            </a:extLst>
          </p:cNvPr>
          <p:cNvGrpSpPr/>
          <p:nvPr/>
        </p:nvGrpSpPr>
        <p:grpSpPr>
          <a:xfrm>
            <a:off x="3867614" y="2161208"/>
            <a:ext cx="637630" cy="637630"/>
            <a:chOff x="9211900" y="210256"/>
            <a:chExt cx="730717" cy="730717"/>
          </a:xfrm>
        </p:grpSpPr>
        <p:sp>
          <p:nvSpPr>
            <p:cNvPr id="24" name="Freeform: Shape 23">
              <a:extLst>
                <a:ext uri="{FF2B5EF4-FFF2-40B4-BE49-F238E27FC236}">
                  <a16:creationId xmlns:a16="http://schemas.microsoft.com/office/drawing/2014/main" id="{806C8AB6-A8FD-41AA-93E9-16B05E88A2B0}"/>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9050" cap="flat">
              <a:solidFill>
                <a:schemeClr val="tx1"/>
              </a:solidFill>
              <a:prstDash val="solid"/>
              <a:miter/>
            </a:ln>
          </p:spPr>
          <p:txBody>
            <a:bodyPr rtlCol="0" anchor="ctr"/>
            <a:lstStyle/>
            <a:p>
              <a:pPr defTabSz="914203">
                <a:defRPr/>
              </a:pPr>
              <a:endParaRPr lang="en-US">
                <a:solidFill>
                  <a:srgbClr val="FFFFFF"/>
                </a:solidFill>
                <a:latin typeface="Segoe UI"/>
              </a:endParaRPr>
            </a:p>
          </p:txBody>
        </p:sp>
        <p:sp>
          <p:nvSpPr>
            <p:cNvPr id="25" name="Freeform: Shape 24">
              <a:extLst>
                <a:ext uri="{FF2B5EF4-FFF2-40B4-BE49-F238E27FC236}">
                  <a16:creationId xmlns:a16="http://schemas.microsoft.com/office/drawing/2014/main" id="{557BF9B8-387D-4A09-85F5-B45140F3412F}"/>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9050" cap="flat">
              <a:solidFill>
                <a:schemeClr val="tx1"/>
              </a:solidFill>
              <a:prstDash val="solid"/>
              <a:miter/>
            </a:ln>
          </p:spPr>
          <p:txBody>
            <a:bodyPr rtlCol="0" anchor="ctr"/>
            <a:lstStyle/>
            <a:p>
              <a:pPr defTabSz="914203"/>
              <a:endParaRPr lang="en-US">
                <a:solidFill>
                  <a:srgbClr val="FFFFFF"/>
                </a:solidFill>
                <a:latin typeface="Segoe UI"/>
              </a:endParaRPr>
            </a:p>
          </p:txBody>
        </p:sp>
        <p:sp>
          <p:nvSpPr>
            <p:cNvPr id="26" name="Freeform: Shape 25">
              <a:extLst>
                <a:ext uri="{FF2B5EF4-FFF2-40B4-BE49-F238E27FC236}">
                  <a16:creationId xmlns:a16="http://schemas.microsoft.com/office/drawing/2014/main" id="{3846B048-520D-4394-ABF5-0B65AB7A2E84}"/>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9050" cap="flat">
              <a:solidFill>
                <a:schemeClr val="tx1"/>
              </a:solidFill>
              <a:prstDash val="solid"/>
              <a:miter/>
            </a:ln>
          </p:spPr>
          <p:txBody>
            <a:bodyPr rtlCol="0" anchor="ctr"/>
            <a:lstStyle/>
            <a:p>
              <a:pPr defTabSz="914203"/>
              <a:endParaRPr lang="en-US">
                <a:solidFill>
                  <a:srgbClr val="FFFFFF"/>
                </a:solidFill>
                <a:latin typeface="Segoe UI"/>
              </a:endParaRPr>
            </a:p>
          </p:txBody>
        </p:sp>
        <p:sp>
          <p:nvSpPr>
            <p:cNvPr id="27" name="Freeform: Shape 26">
              <a:extLst>
                <a:ext uri="{FF2B5EF4-FFF2-40B4-BE49-F238E27FC236}">
                  <a16:creationId xmlns:a16="http://schemas.microsoft.com/office/drawing/2014/main" id="{40C7717A-CA9B-4486-862A-C1511689096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2F2F2F"/>
            </a:solidFill>
            <a:ln w="8011" cap="flat">
              <a:noFill/>
              <a:prstDash val="solid"/>
              <a:miter/>
            </a:ln>
          </p:spPr>
          <p:txBody>
            <a:bodyPr rtlCol="0" anchor="ctr"/>
            <a:lstStyle/>
            <a:p>
              <a:pPr defTabSz="914203">
                <a:defRPr/>
              </a:pPr>
              <a:endParaRPr lang="en-US">
                <a:solidFill>
                  <a:srgbClr val="FFFFFF"/>
                </a:solidFill>
                <a:latin typeface="Segoe UI"/>
              </a:endParaRPr>
            </a:p>
          </p:txBody>
        </p:sp>
        <p:sp>
          <p:nvSpPr>
            <p:cNvPr id="28" name="Freeform: Shape 27">
              <a:extLst>
                <a:ext uri="{FF2B5EF4-FFF2-40B4-BE49-F238E27FC236}">
                  <a16:creationId xmlns:a16="http://schemas.microsoft.com/office/drawing/2014/main" id="{5DA34E2C-BC55-4400-99AD-375AAEA2C652}"/>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2F2F2F"/>
            </a:solidFill>
            <a:ln w="8011" cap="flat">
              <a:noFill/>
              <a:prstDash val="solid"/>
              <a:miter/>
            </a:ln>
          </p:spPr>
          <p:txBody>
            <a:bodyPr rtlCol="0" anchor="ctr"/>
            <a:lstStyle/>
            <a:p>
              <a:pPr defTabSz="914203">
                <a:defRPr/>
              </a:pPr>
              <a:endParaRPr lang="en-US">
                <a:solidFill>
                  <a:srgbClr val="FFFFFF"/>
                </a:solidFill>
                <a:latin typeface="Segoe UI"/>
              </a:endParaRPr>
            </a:p>
          </p:txBody>
        </p:sp>
        <p:sp>
          <p:nvSpPr>
            <p:cNvPr id="29" name="Freeform: Shape 28">
              <a:extLst>
                <a:ext uri="{FF2B5EF4-FFF2-40B4-BE49-F238E27FC236}">
                  <a16:creationId xmlns:a16="http://schemas.microsoft.com/office/drawing/2014/main" id="{9649FC79-3B6A-4559-BCFB-567C8F1D03BA}"/>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2F2F2F"/>
            </a:solidFill>
            <a:ln w="8011" cap="flat">
              <a:noFill/>
              <a:prstDash val="solid"/>
              <a:miter/>
            </a:ln>
          </p:spPr>
          <p:txBody>
            <a:bodyPr rtlCol="0" anchor="ctr"/>
            <a:lstStyle/>
            <a:p>
              <a:pPr defTabSz="914203">
                <a:defRPr/>
              </a:pPr>
              <a:endParaRPr lang="en-US">
                <a:solidFill>
                  <a:srgbClr val="FFFFFF"/>
                </a:solidFill>
                <a:latin typeface="Segoe UI"/>
              </a:endParaRPr>
            </a:p>
          </p:txBody>
        </p:sp>
        <p:sp>
          <p:nvSpPr>
            <p:cNvPr id="30" name="Freeform: Shape 29">
              <a:extLst>
                <a:ext uri="{FF2B5EF4-FFF2-40B4-BE49-F238E27FC236}">
                  <a16:creationId xmlns:a16="http://schemas.microsoft.com/office/drawing/2014/main" id="{69ACA832-AD22-4325-90A4-6CABBB4C04B9}"/>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2F2F2F"/>
            </a:solidFill>
            <a:ln w="8011" cap="flat">
              <a:noFill/>
              <a:prstDash val="solid"/>
              <a:miter/>
            </a:ln>
          </p:spPr>
          <p:txBody>
            <a:bodyPr rtlCol="0" anchor="ctr"/>
            <a:lstStyle/>
            <a:p>
              <a:pPr defTabSz="914203">
                <a:defRPr/>
              </a:pPr>
              <a:endParaRPr lang="en-US">
                <a:solidFill>
                  <a:srgbClr val="FFFFFF"/>
                </a:solidFill>
                <a:latin typeface="Segoe UI"/>
              </a:endParaRPr>
            </a:p>
          </p:txBody>
        </p:sp>
        <p:sp>
          <p:nvSpPr>
            <p:cNvPr id="31" name="Freeform: Shape 30">
              <a:extLst>
                <a:ext uri="{FF2B5EF4-FFF2-40B4-BE49-F238E27FC236}">
                  <a16:creationId xmlns:a16="http://schemas.microsoft.com/office/drawing/2014/main" id="{A3AF1307-1C99-422B-867F-166273A33589}"/>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9050" cap="flat">
              <a:solidFill>
                <a:schemeClr val="tx1"/>
              </a:solidFill>
              <a:prstDash val="solid"/>
              <a:miter/>
            </a:ln>
          </p:spPr>
          <p:txBody>
            <a:bodyPr rtlCol="0" anchor="ctr"/>
            <a:lstStyle/>
            <a:p>
              <a:pPr defTabSz="914203"/>
              <a:endParaRPr lang="en-US">
                <a:solidFill>
                  <a:srgbClr val="FFFFFF"/>
                </a:solidFill>
                <a:latin typeface="Segoe UI"/>
              </a:endParaRPr>
            </a:p>
          </p:txBody>
        </p:sp>
        <p:sp>
          <p:nvSpPr>
            <p:cNvPr id="32" name="Freeform: Shape 31">
              <a:extLst>
                <a:ext uri="{FF2B5EF4-FFF2-40B4-BE49-F238E27FC236}">
                  <a16:creationId xmlns:a16="http://schemas.microsoft.com/office/drawing/2014/main" id="{3AEB4BDA-E69D-4EE6-9AB8-F9477CF9CBC1}"/>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2F2F2F"/>
            </a:solidFill>
            <a:ln w="8011" cap="flat">
              <a:noFill/>
              <a:prstDash val="solid"/>
              <a:miter/>
            </a:ln>
          </p:spPr>
          <p:txBody>
            <a:bodyPr rtlCol="0" anchor="ctr"/>
            <a:lstStyle/>
            <a:p>
              <a:pPr defTabSz="914203">
                <a:defRPr/>
              </a:pPr>
              <a:endParaRPr lang="en-US">
                <a:solidFill>
                  <a:srgbClr val="FFFFFF"/>
                </a:solidFill>
                <a:latin typeface="Segoe UI"/>
              </a:endParaRPr>
            </a:p>
          </p:txBody>
        </p:sp>
        <p:sp>
          <p:nvSpPr>
            <p:cNvPr id="33" name="Freeform: Shape 32">
              <a:extLst>
                <a:ext uri="{FF2B5EF4-FFF2-40B4-BE49-F238E27FC236}">
                  <a16:creationId xmlns:a16="http://schemas.microsoft.com/office/drawing/2014/main" id="{BC38F3C6-EB61-4A43-A794-5266DDE70BB5}"/>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2F2F2F"/>
            </a:solidFill>
            <a:ln w="8011" cap="flat">
              <a:noFill/>
              <a:prstDash val="solid"/>
              <a:miter/>
            </a:ln>
          </p:spPr>
          <p:txBody>
            <a:bodyPr rtlCol="0" anchor="ctr"/>
            <a:lstStyle/>
            <a:p>
              <a:pPr defTabSz="914203">
                <a:defRPr/>
              </a:pPr>
              <a:endParaRPr lang="en-US">
                <a:solidFill>
                  <a:srgbClr val="FFFFFF"/>
                </a:solidFill>
                <a:latin typeface="Segoe UI"/>
              </a:endParaRPr>
            </a:p>
          </p:txBody>
        </p:sp>
        <p:sp>
          <p:nvSpPr>
            <p:cNvPr id="34" name="Freeform: Shape 33">
              <a:extLst>
                <a:ext uri="{FF2B5EF4-FFF2-40B4-BE49-F238E27FC236}">
                  <a16:creationId xmlns:a16="http://schemas.microsoft.com/office/drawing/2014/main" id="{B64A73C3-4C45-4764-A6E5-EB5FAFBDC3BC}"/>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2F2F2F"/>
            </a:solidFill>
            <a:ln w="8011" cap="flat">
              <a:noFill/>
              <a:prstDash val="solid"/>
              <a:miter/>
            </a:ln>
          </p:spPr>
          <p:txBody>
            <a:bodyPr rtlCol="0" anchor="ctr"/>
            <a:lstStyle/>
            <a:p>
              <a:pPr defTabSz="914203">
                <a:defRPr/>
              </a:pPr>
              <a:endParaRPr lang="en-US">
                <a:solidFill>
                  <a:srgbClr val="FFFFFF"/>
                </a:solidFill>
                <a:latin typeface="Segoe UI"/>
              </a:endParaRPr>
            </a:p>
          </p:txBody>
        </p:sp>
        <p:sp>
          <p:nvSpPr>
            <p:cNvPr id="35" name="Freeform: Shape 34">
              <a:extLst>
                <a:ext uri="{FF2B5EF4-FFF2-40B4-BE49-F238E27FC236}">
                  <a16:creationId xmlns:a16="http://schemas.microsoft.com/office/drawing/2014/main" id="{6FB39BDD-79D1-4B66-9F1A-202EAB08583B}"/>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2F2F2F"/>
            </a:solidFill>
            <a:ln w="8011" cap="flat">
              <a:noFill/>
              <a:prstDash val="solid"/>
              <a:miter/>
            </a:ln>
          </p:spPr>
          <p:txBody>
            <a:bodyPr rtlCol="0" anchor="ctr"/>
            <a:lstStyle/>
            <a:p>
              <a:pPr defTabSz="914203">
                <a:defRPr/>
              </a:pPr>
              <a:endParaRPr lang="en-US">
                <a:solidFill>
                  <a:srgbClr val="FFFFFF"/>
                </a:solidFill>
                <a:latin typeface="Segoe UI"/>
              </a:endParaRPr>
            </a:p>
          </p:txBody>
        </p:sp>
        <p:sp>
          <p:nvSpPr>
            <p:cNvPr id="36" name="Freeform: Shape 35">
              <a:extLst>
                <a:ext uri="{FF2B5EF4-FFF2-40B4-BE49-F238E27FC236}">
                  <a16:creationId xmlns:a16="http://schemas.microsoft.com/office/drawing/2014/main" id="{082CAAD0-5E7C-4A71-A48A-A8ACFEA798FC}"/>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2F2F2F"/>
            </a:solidFill>
            <a:ln w="8011" cap="flat">
              <a:noFill/>
              <a:prstDash val="solid"/>
              <a:miter/>
            </a:ln>
          </p:spPr>
          <p:txBody>
            <a:bodyPr rtlCol="0" anchor="ctr"/>
            <a:lstStyle/>
            <a:p>
              <a:pPr defTabSz="914203">
                <a:defRPr/>
              </a:pPr>
              <a:endParaRPr lang="en-US">
                <a:solidFill>
                  <a:srgbClr val="FFFFFF"/>
                </a:solidFill>
                <a:latin typeface="Segoe UI"/>
              </a:endParaRPr>
            </a:p>
          </p:txBody>
        </p:sp>
      </p:grpSp>
      <p:sp>
        <p:nvSpPr>
          <p:cNvPr id="37" name="Oval 36">
            <a:extLst>
              <a:ext uri="{FF2B5EF4-FFF2-40B4-BE49-F238E27FC236}">
                <a16:creationId xmlns:a16="http://schemas.microsoft.com/office/drawing/2014/main" id="{9D0CDB59-69CB-47D1-BA35-203F9D77D6B4}"/>
              </a:ext>
              <a:ext uri="{C183D7F6-B498-43B3-948B-1728B52AA6E4}">
                <adec:decorative xmlns:adec="http://schemas.microsoft.com/office/drawing/2017/decorative" val="1"/>
              </a:ext>
            </a:extLst>
          </p:cNvPr>
          <p:cNvSpPr/>
          <p:nvPr/>
        </p:nvSpPr>
        <p:spPr bwMode="auto">
          <a:xfrm>
            <a:off x="4029223" y="2322818"/>
            <a:ext cx="314411" cy="3144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57553E14-4C85-4C51-82CD-784DB9C4B255}"/>
              </a:ext>
              <a:ext uri="{C183D7F6-B498-43B3-948B-1728B52AA6E4}">
                <adec:decorative xmlns:adec="http://schemas.microsoft.com/office/drawing/2017/decorative" val="1"/>
              </a:ext>
            </a:extLst>
          </p:cNvPr>
          <p:cNvGrpSpPr/>
          <p:nvPr/>
        </p:nvGrpSpPr>
        <p:grpSpPr>
          <a:xfrm>
            <a:off x="4058693" y="2330714"/>
            <a:ext cx="255472" cy="285258"/>
            <a:chOff x="-1128166" y="2145070"/>
            <a:chExt cx="990600" cy="1106098"/>
          </a:xfrm>
        </p:grpSpPr>
        <p:sp>
          <p:nvSpPr>
            <p:cNvPr id="39" name="Rectangle: Rounded Corners 38">
              <a:extLst>
                <a:ext uri="{FF2B5EF4-FFF2-40B4-BE49-F238E27FC236}">
                  <a16:creationId xmlns:a16="http://schemas.microsoft.com/office/drawing/2014/main" id="{89025B2A-008B-4249-AFC3-CD8ADA1A6AE8}"/>
                </a:ext>
              </a:extLst>
            </p:cNvPr>
            <p:cNvSpPr/>
            <p:nvPr/>
          </p:nvSpPr>
          <p:spPr bwMode="auto">
            <a:xfrm>
              <a:off x="-914851" y="2145070"/>
              <a:ext cx="563971" cy="814279"/>
            </a:xfrm>
            <a:prstGeom prst="roundRect">
              <a:avLst>
                <a:gd name="adj" fmla="val 50000"/>
              </a:avLst>
            </a:prstGeom>
            <a:noFill/>
            <a:ln w="603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Graphic 2">
              <a:extLst>
                <a:ext uri="{FF2B5EF4-FFF2-40B4-BE49-F238E27FC236}">
                  <a16:creationId xmlns:a16="http://schemas.microsoft.com/office/drawing/2014/main" id="{8B03407F-3AAC-46FF-AB70-4C8C0FC29DAD}"/>
                </a:ext>
              </a:extLst>
            </p:cNvPr>
            <p:cNvSpPr/>
            <p:nvPr/>
          </p:nvSpPr>
          <p:spPr>
            <a:xfrm>
              <a:off x="-1128166" y="2527268"/>
              <a:ext cx="990600" cy="723900"/>
            </a:xfrm>
            <a:custGeom>
              <a:avLst/>
              <a:gdLst>
                <a:gd name="connsiteX0" fmla="*/ 990476 w 990600"/>
                <a:gd name="connsiteY0" fmla="*/ 723900 h 723900"/>
                <a:gd name="connsiteX1" fmla="*/ 0 w 990600"/>
                <a:gd name="connsiteY1" fmla="*/ 723900 h 723900"/>
                <a:gd name="connsiteX2" fmla="*/ 0 w 990600"/>
                <a:gd name="connsiteY2" fmla="*/ 0 h 723900"/>
                <a:gd name="connsiteX3" fmla="*/ 990600 w 990600"/>
                <a:gd name="connsiteY3" fmla="*/ 0 h 723900"/>
                <a:gd name="connsiteX4" fmla="*/ 990476 w 990600"/>
                <a:gd name="connsiteY4" fmla="*/ 72390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600" h="723900">
                  <a:moveTo>
                    <a:pt x="990476" y="723900"/>
                  </a:moveTo>
                  <a:lnTo>
                    <a:pt x="0" y="723900"/>
                  </a:lnTo>
                  <a:lnTo>
                    <a:pt x="0" y="0"/>
                  </a:lnTo>
                  <a:lnTo>
                    <a:pt x="990600" y="0"/>
                  </a:lnTo>
                  <a:lnTo>
                    <a:pt x="990476" y="723900"/>
                  </a:lnTo>
                  <a:close/>
                </a:path>
              </a:pathLst>
            </a:custGeom>
            <a:solidFill>
              <a:srgbClr val="0075C9"/>
            </a:solidFill>
            <a:ln w="9525" cap="flat">
              <a:noFill/>
              <a:prstDash val="solid"/>
              <a:miter/>
            </a:ln>
          </p:spPr>
          <p:txBody>
            <a:bodyPr rtlCol="0" anchor="ctr"/>
            <a:lstStyle/>
            <a:p>
              <a:pPr defTabSz="914554"/>
              <a:endParaRPr lang="en-US" sz="1800">
                <a:solidFill>
                  <a:srgbClr val="000000"/>
                </a:solidFill>
                <a:latin typeface="Segoe UI"/>
              </a:endParaRPr>
            </a:p>
          </p:txBody>
        </p:sp>
        <p:sp>
          <p:nvSpPr>
            <p:cNvPr id="41" name="Graphic 2">
              <a:extLst>
                <a:ext uri="{FF2B5EF4-FFF2-40B4-BE49-F238E27FC236}">
                  <a16:creationId xmlns:a16="http://schemas.microsoft.com/office/drawing/2014/main" id="{7C57BEA0-43A8-460A-A4C9-E90A82553D37}"/>
                </a:ext>
              </a:extLst>
            </p:cNvPr>
            <p:cNvSpPr/>
            <p:nvPr/>
          </p:nvSpPr>
          <p:spPr>
            <a:xfrm rot="-5400000">
              <a:off x="-747166" y="2716501"/>
              <a:ext cx="228600" cy="228600"/>
            </a:xfrm>
            <a:prstGeom prst="ellipse">
              <a:avLst/>
            </a:prstGeom>
            <a:solidFill>
              <a:srgbClr val="EAEAEA"/>
            </a:solidFill>
            <a:ln w="9525" cap="flat">
              <a:noFill/>
              <a:prstDash val="solid"/>
              <a:miter/>
            </a:ln>
          </p:spPr>
          <p:txBody>
            <a:bodyPr rtlCol="0" anchor="ctr"/>
            <a:lstStyle/>
            <a:p>
              <a:pPr defTabSz="914554"/>
              <a:endParaRPr lang="en-US" sz="1800">
                <a:solidFill>
                  <a:srgbClr val="000000"/>
                </a:solidFill>
                <a:latin typeface="Segoe UI"/>
              </a:endParaRPr>
            </a:p>
          </p:txBody>
        </p:sp>
        <p:sp>
          <p:nvSpPr>
            <p:cNvPr id="42" name="Graphic 2">
              <a:extLst>
                <a:ext uri="{FF2B5EF4-FFF2-40B4-BE49-F238E27FC236}">
                  <a16:creationId xmlns:a16="http://schemas.microsoft.com/office/drawing/2014/main" id="{391AE60B-6955-400B-9714-DD67A9657EE1}"/>
                </a:ext>
              </a:extLst>
            </p:cNvPr>
            <p:cNvSpPr/>
            <p:nvPr/>
          </p:nvSpPr>
          <p:spPr>
            <a:xfrm>
              <a:off x="-690016" y="2832068"/>
              <a:ext cx="114300" cy="266700"/>
            </a:xfrm>
            <a:custGeom>
              <a:avLst/>
              <a:gdLst>
                <a:gd name="connsiteX0" fmla="*/ 57598 w 114300"/>
                <a:gd name="connsiteY0" fmla="*/ 0 h 266700"/>
                <a:gd name="connsiteX1" fmla="*/ 114300 w 114300"/>
                <a:gd name="connsiteY1" fmla="*/ 0 h 266700"/>
                <a:gd name="connsiteX2" fmla="*/ 114300 w 114300"/>
                <a:gd name="connsiteY2" fmla="*/ 266700 h 266700"/>
                <a:gd name="connsiteX3" fmla="*/ 57598 w 114300"/>
                <a:gd name="connsiteY3" fmla="*/ 266700 h 266700"/>
                <a:gd name="connsiteX4" fmla="*/ 56702 w 114300"/>
                <a:gd name="connsiteY4" fmla="*/ 266700 h 266700"/>
                <a:gd name="connsiteX5" fmla="*/ 0 w 114300"/>
                <a:gd name="connsiteY5" fmla="*/ 266700 h 266700"/>
                <a:gd name="connsiteX6" fmla="*/ 0 w 114300"/>
                <a:gd name="connsiteY6" fmla="*/ 0 h 266700"/>
                <a:gd name="connsiteX7" fmla="*/ 56702 w 114300"/>
                <a:gd name="connsiteY7"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266700">
                  <a:moveTo>
                    <a:pt x="57598" y="0"/>
                  </a:moveTo>
                  <a:cubicBezTo>
                    <a:pt x="88914" y="0"/>
                    <a:pt x="114300" y="0"/>
                    <a:pt x="114300" y="0"/>
                  </a:cubicBezTo>
                  <a:lnTo>
                    <a:pt x="114300" y="266700"/>
                  </a:lnTo>
                  <a:cubicBezTo>
                    <a:pt x="114300" y="266700"/>
                    <a:pt x="88914" y="266700"/>
                    <a:pt x="57598" y="266700"/>
                  </a:cubicBezTo>
                  <a:lnTo>
                    <a:pt x="56702" y="266700"/>
                  </a:lnTo>
                  <a:cubicBezTo>
                    <a:pt x="25386" y="266700"/>
                    <a:pt x="0" y="266700"/>
                    <a:pt x="0" y="266700"/>
                  </a:cubicBezTo>
                  <a:lnTo>
                    <a:pt x="0" y="0"/>
                  </a:lnTo>
                  <a:cubicBezTo>
                    <a:pt x="0" y="0"/>
                    <a:pt x="25386" y="0"/>
                    <a:pt x="56702" y="0"/>
                  </a:cubicBezTo>
                  <a:close/>
                </a:path>
              </a:pathLst>
            </a:custGeom>
            <a:solidFill>
              <a:srgbClr val="EAEAEA"/>
            </a:solidFill>
            <a:ln w="9525" cap="flat">
              <a:noFill/>
              <a:prstDash val="solid"/>
              <a:miter/>
            </a:ln>
          </p:spPr>
          <p:txBody>
            <a:bodyPr rtlCol="0" anchor="ctr"/>
            <a:lstStyle/>
            <a:p>
              <a:pPr defTabSz="914554"/>
              <a:endParaRPr lang="en-US" sz="1800">
                <a:solidFill>
                  <a:srgbClr val="000000"/>
                </a:solidFill>
                <a:latin typeface="Segoe UI"/>
              </a:endParaRPr>
            </a:p>
          </p:txBody>
        </p:sp>
      </p:grpSp>
      <p:grpSp>
        <p:nvGrpSpPr>
          <p:cNvPr id="43" name="Graphic 1">
            <a:extLst>
              <a:ext uri="{FF2B5EF4-FFF2-40B4-BE49-F238E27FC236}">
                <a16:creationId xmlns:a16="http://schemas.microsoft.com/office/drawing/2014/main" id="{BCFFECC5-F463-44D7-A170-D1FC4FFA7F6F}"/>
              </a:ext>
              <a:ext uri="{C183D7F6-B498-43B3-948B-1728B52AA6E4}">
                <adec:decorative xmlns:adec="http://schemas.microsoft.com/office/drawing/2017/decorative" val="1"/>
              </a:ext>
            </a:extLst>
          </p:cNvPr>
          <p:cNvGrpSpPr/>
          <p:nvPr/>
        </p:nvGrpSpPr>
        <p:grpSpPr>
          <a:xfrm>
            <a:off x="7001365" y="2132792"/>
            <a:ext cx="742541" cy="742541"/>
            <a:chOff x="4730866" y="2322149"/>
            <a:chExt cx="811659" cy="811659"/>
          </a:xfrm>
        </p:grpSpPr>
        <p:grpSp>
          <p:nvGrpSpPr>
            <p:cNvPr id="44" name="Graphic 1">
              <a:extLst>
                <a:ext uri="{FF2B5EF4-FFF2-40B4-BE49-F238E27FC236}">
                  <a16:creationId xmlns:a16="http://schemas.microsoft.com/office/drawing/2014/main" id="{656BCFCD-3934-4A79-9F35-01199DDF5081}"/>
                </a:ext>
              </a:extLst>
            </p:cNvPr>
            <p:cNvGrpSpPr/>
            <p:nvPr/>
          </p:nvGrpSpPr>
          <p:grpSpPr>
            <a:xfrm>
              <a:off x="4730866" y="2778707"/>
              <a:ext cx="355100" cy="355100"/>
              <a:chOff x="4730866" y="2778707"/>
              <a:chExt cx="355100" cy="355100"/>
            </a:xfrm>
            <a:solidFill>
              <a:srgbClr val="0075C9"/>
            </a:solidFill>
          </p:grpSpPr>
          <p:sp>
            <p:nvSpPr>
              <p:cNvPr id="46" name="Freeform: Shape 45">
                <a:extLst>
                  <a:ext uri="{FF2B5EF4-FFF2-40B4-BE49-F238E27FC236}">
                    <a16:creationId xmlns:a16="http://schemas.microsoft.com/office/drawing/2014/main" id="{3F4B888D-1E55-4C85-BA65-3DAC6423EBBC}"/>
                  </a:ext>
                </a:extLst>
              </p:cNvPr>
              <p:cNvSpPr/>
              <p:nvPr/>
            </p:nvSpPr>
            <p:spPr>
              <a:xfrm>
                <a:off x="4756212" y="2804705"/>
                <a:ext cx="304394" cy="305006"/>
              </a:xfrm>
              <a:custGeom>
                <a:avLst/>
                <a:gdLst>
                  <a:gd name="connsiteX0" fmla="*/ 152204 w 304394"/>
                  <a:gd name="connsiteY0" fmla="*/ 76093 h 305006"/>
                  <a:gd name="connsiteX1" fmla="*/ 228297 w 304394"/>
                  <a:gd name="connsiteY1" fmla="*/ 150918 h 305006"/>
                  <a:gd name="connsiteX2" fmla="*/ 206737 w 304394"/>
                  <a:gd name="connsiteY2" fmla="*/ 204817 h 305006"/>
                  <a:gd name="connsiteX3" fmla="*/ 153472 w 304394"/>
                  <a:gd name="connsiteY3" fmla="*/ 227645 h 305006"/>
                  <a:gd name="connsiteX4" fmla="*/ 152204 w 304394"/>
                  <a:gd name="connsiteY4" fmla="*/ 227645 h 305006"/>
                  <a:gd name="connsiteX5" fmla="*/ 76111 w 304394"/>
                  <a:gd name="connsiteY5" fmla="*/ 152820 h 305006"/>
                  <a:gd name="connsiteX6" fmla="*/ 97670 w 304394"/>
                  <a:gd name="connsiteY6" fmla="*/ 98921 h 305006"/>
                  <a:gd name="connsiteX7" fmla="*/ 150936 w 304394"/>
                  <a:gd name="connsiteY7" fmla="*/ 76093 h 305006"/>
                  <a:gd name="connsiteX8" fmla="*/ 152204 w 304394"/>
                  <a:gd name="connsiteY8" fmla="*/ 76093 h 305006"/>
                  <a:gd name="connsiteX9" fmla="*/ 152204 w 304394"/>
                  <a:gd name="connsiteY9" fmla="*/ 76093 h 305006"/>
                  <a:gd name="connsiteX10" fmla="*/ 152204 w 304394"/>
                  <a:gd name="connsiteY10" fmla="*/ 0 h 305006"/>
                  <a:gd name="connsiteX11" fmla="*/ 150301 w 304394"/>
                  <a:gd name="connsiteY11" fmla="*/ 0 h 305006"/>
                  <a:gd name="connsiteX12" fmla="*/ 18 w 304394"/>
                  <a:gd name="connsiteY12" fmla="*/ 154723 h 305006"/>
                  <a:gd name="connsiteX13" fmla="*/ 152204 w 304394"/>
                  <a:gd name="connsiteY13" fmla="*/ 305006 h 305006"/>
                  <a:gd name="connsiteX14" fmla="*/ 154106 w 304394"/>
                  <a:gd name="connsiteY14" fmla="*/ 305006 h 305006"/>
                  <a:gd name="connsiteX15" fmla="*/ 304390 w 304394"/>
                  <a:gd name="connsiteY15" fmla="*/ 150284 h 305006"/>
                  <a:gd name="connsiteX16" fmla="*/ 152204 w 304394"/>
                  <a:gd name="connsiteY16" fmla="*/ 0 h 305006"/>
                  <a:gd name="connsiteX17" fmla="*/ 152204 w 304394"/>
                  <a:gd name="connsiteY17" fmla="*/ 0 h 30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394" h="305006">
                    <a:moveTo>
                      <a:pt x="152204" y="76093"/>
                    </a:moveTo>
                    <a:cubicBezTo>
                      <a:pt x="193421" y="76093"/>
                      <a:pt x="227663" y="109701"/>
                      <a:pt x="228297" y="150918"/>
                    </a:cubicBezTo>
                    <a:cubicBezTo>
                      <a:pt x="228297" y="171209"/>
                      <a:pt x="220687" y="190233"/>
                      <a:pt x="206737" y="204817"/>
                    </a:cubicBezTo>
                    <a:cubicBezTo>
                      <a:pt x="192787" y="219402"/>
                      <a:pt x="173763" y="227645"/>
                      <a:pt x="153472" y="227645"/>
                    </a:cubicBezTo>
                    <a:lnTo>
                      <a:pt x="152204" y="227645"/>
                    </a:lnTo>
                    <a:cubicBezTo>
                      <a:pt x="110987" y="227645"/>
                      <a:pt x="76745" y="194037"/>
                      <a:pt x="76111" y="152820"/>
                    </a:cubicBezTo>
                    <a:cubicBezTo>
                      <a:pt x="76111" y="132529"/>
                      <a:pt x="83720" y="113505"/>
                      <a:pt x="97670" y="98921"/>
                    </a:cubicBezTo>
                    <a:cubicBezTo>
                      <a:pt x="111621" y="84336"/>
                      <a:pt x="130644" y="76093"/>
                      <a:pt x="150936" y="76093"/>
                    </a:cubicBezTo>
                    <a:lnTo>
                      <a:pt x="152204" y="76093"/>
                    </a:lnTo>
                    <a:lnTo>
                      <a:pt x="152204" y="76093"/>
                    </a:lnTo>
                    <a:moveTo>
                      <a:pt x="152204" y="0"/>
                    </a:moveTo>
                    <a:cubicBezTo>
                      <a:pt x="151570" y="0"/>
                      <a:pt x="150936" y="0"/>
                      <a:pt x="150301" y="0"/>
                    </a:cubicBezTo>
                    <a:cubicBezTo>
                      <a:pt x="65965" y="1268"/>
                      <a:pt x="-1251" y="70386"/>
                      <a:pt x="18" y="154723"/>
                    </a:cubicBezTo>
                    <a:cubicBezTo>
                      <a:pt x="1286" y="237791"/>
                      <a:pt x="69135" y="305006"/>
                      <a:pt x="152204" y="305006"/>
                    </a:cubicBezTo>
                    <a:cubicBezTo>
                      <a:pt x="152838" y="305006"/>
                      <a:pt x="153472" y="305006"/>
                      <a:pt x="154106" y="305006"/>
                    </a:cubicBezTo>
                    <a:cubicBezTo>
                      <a:pt x="237808" y="303738"/>
                      <a:pt x="305024" y="234620"/>
                      <a:pt x="304390" y="150284"/>
                    </a:cubicBezTo>
                    <a:cubicBezTo>
                      <a:pt x="303122" y="67216"/>
                      <a:pt x="235272" y="0"/>
                      <a:pt x="152204" y="0"/>
                    </a:cubicBezTo>
                    <a:lnTo>
                      <a:pt x="152204" y="0"/>
                    </a:lnTo>
                    <a:close/>
                  </a:path>
                </a:pathLst>
              </a:custGeom>
              <a:solidFill>
                <a:srgbClr val="0075C9"/>
              </a:solidFill>
              <a:ln w="6325" cap="flat">
                <a:noFill/>
                <a:prstDash val="solid"/>
                <a:miter/>
              </a:ln>
            </p:spPr>
            <p:txBody>
              <a:bodyPr rtlCol="0" anchor="ctr"/>
              <a:lstStyle/>
              <a:p>
                <a:pPr defTabSz="914554"/>
                <a:endParaRPr lang="en-US" sz="1800">
                  <a:solidFill>
                    <a:srgbClr val="000000"/>
                  </a:solidFill>
                  <a:latin typeface="Segoe UI"/>
                </a:endParaRPr>
              </a:p>
            </p:txBody>
          </p:sp>
          <p:sp>
            <p:nvSpPr>
              <p:cNvPr id="47" name="Freeform: Shape 46">
                <a:extLst>
                  <a:ext uri="{FF2B5EF4-FFF2-40B4-BE49-F238E27FC236}">
                    <a16:creationId xmlns:a16="http://schemas.microsoft.com/office/drawing/2014/main" id="{A1DA63B0-C0CE-4061-9260-81FBCEC10C21}"/>
                  </a:ext>
                </a:extLst>
              </p:cNvPr>
              <p:cNvSpPr/>
              <p:nvPr/>
            </p:nvSpPr>
            <p:spPr>
              <a:xfrm>
                <a:off x="4886222" y="2778707"/>
                <a:ext cx="38046" cy="31705"/>
              </a:xfrm>
              <a:custGeom>
                <a:avLst/>
                <a:gdLst>
                  <a:gd name="connsiteX0" fmla="*/ 37412 w 38046"/>
                  <a:gd name="connsiteY0" fmla="*/ 0 h 31705"/>
                  <a:gd name="connsiteX1" fmla="*/ 0 w 38046"/>
                  <a:gd name="connsiteY1" fmla="*/ 634 h 31705"/>
                  <a:gd name="connsiteX2" fmla="*/ 634 w 38046"/>
                  <a:gd name="connsiteY2" fmla="*/ 31705 h 31705"/>
                  <a:gd name="connsiteX3" fmla="*/ 38047 w 38046"/>
                  <a:gd name="connsiteY3" fmla="*/ 31071 h 31705"/>
                  <a:gd name="connsiteX4" fmla="*/ 37412 w 38046"/>
                  <a:gd name="connsiteY4" fmla="*/ 0 h 31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 h="31705">
                    <a:moveTo>
                      <a:pt x="37412" y="0"/>
                    </a:moveTo>
                    <a:lnTo>
                      <a:pt x="0" y="634"/>
                    </a:lnTo>
                    <a:lnTo>
                      <a:pt x="634" y="31705"/>
                    </a:lnTo>
                    <a:lnTo>
                      <a:pt x="38047" y="31071"/>
                    </a:lnTo>
                    <a:lnTo>
                      <a:pt x="37412" y="0"/>
                    </a:lnTo>
                    <a:close/>
                  </a:path>
                </a:pathLst>
              </a:custGeom>
              <a:solidFill>
                <a:srgbClr val="0075C9"/>
              </a:solidFill>
              <a:ln w="6325" cap="flat">
                <a:noFill/>
                <a:prstDash val="solid"/>
                <a:miter/>
              </a:ln>
            </p:spPr>
            <p:txBody>
              <a:bodyPr rtlCol="0" anchor="ctr"/>
              <a:lstStyle/>
              <a:p>
                <a:pPr defTabSz="914554"/>
                <a:endParaRPr lang="en-US" sz="1800">
                  <a:solidFill>
                    <a:srgbClr val="000000"/>
                  </a:solidFill>
                  <a:latin typeface="Segoe UI"/>
                </a:endParaRPr>
              </a:p>
            </p:txBody>
          </p:sp>
          <p:sp>
            <p:nvSpPr>
              <p:cNvPr id="48" name="Freeform: Shape 47">
                <a:extLst>
                  <a:ext uri="{FF2B5EF4-FFF2-40B4-BE49-F238E27FC236}">
                    <a16:creationId xmlns:a16="http://schemas.microsoft.com/office/drawing/2014/main" id="{1763F252-6F66-400E-B271-EB143DBBF388}"/>
                  </a:ext>
                </a:extLst>
              </p:cNvPr>
              <p:cNvSpPr/>
              <p:nvPr/>
            </p:nvSpPr>
            <p:spPr>
              <a:xfrm>
                <a:off x="4892563" y="3102102"/>
                <a:ext cx="38046" cy="31705"/>
              </a:xfrm>
              <a:custGeom>
                <a:avLst/>
                <a:gdLst>
                  <a:gd name="connsiteX0" fmla="*/ 37412 w 38046"/>
                  <a:gd name="connsiteY0" fmla="*/ 0 h 31705"/>
                  <a:gd name="connsiteX1" fmla="*/ 0 w 38046"/>
                  <a:gd name="connsiteY1" fmla="*/ 634 h 31705"/>
                  <a:gd name="connsiteX2" fmla="*/ 634 w 38046"/>
                  <a:gd name="connsiteY2" fmla="*/ 31705 h 31705"/>
                  <a:gd name="connsiteX3" fmla="*/ 38047 w 38046"/>
                  <a:gd name="connsiteY3" fmla="*/ 31071 h 31705"/>
                  <a:gd name="connsiteX4" fmla="*/ 37412 w 38046"/>
                  <a:gd name="connsiteY4" fmla="*/ 0 h 31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 h="31705">
                    <a:moveTo>
                      <a:pt x="37412" y="0"/>
                    </a:moveTo>
                    <a:lnTo>
                      <a:pt x="0" y="634"/>
                    </a:lnTo>
                    <a:lnTo>
                      <a:pt x="634" y="31705"/>
                    </a:lnTo>
                    <a:lnTo>
                      <a:pt x="38047" y="31071"/>
                    </a:lnTo>
                    <a:lnTo>
                      <a:pt x="37412" y="0"/>
                    </a:lnTo>
                    <a:close/>
                  </a:path>
                </a:pathLst>
              </a:custGeom>
              <a:solidFill>
                <a:srgbClr val="0075C9"/>
              </a:solidFill>
              <a:ln w="6325" cap="flat">
                <a:noFill/>
                <a:prstDash val="solid"/>
                <a:miter/>
              </a:ln>
            </p:spPr>
            <p:txBody>
              <a:bodyPr rtlCol="0" anchor="ctr"/>
              <a:lstStyle/>
              <a:p>
                <a:pPr defTabSz="914554"/>
                <a:endParaRPr lang="en-US" sz="1800">
                  <a:solidFill>
                    <a:srgbClr val="000000"/>
                  </a:solidFill>
                  <a:latin typeface="Segoe UI"/>
                </a:endParaRPr>
              </a:p>
            </p:txBody>
          </p:sp>
          <p:sp>
            <p:nvSpPr>
              <p:cNvPr id="49" name="Freeform: Shape 48">
                <a:extLst>
                  <a:ext uri="{FF2B5EF4-FFF2-40B4-BE49-F238E27FC236}">
                    <a16:creationId xmlns:a16="http://schemas.microsoft.com/office/drawing/2014/main" id="{51C9D505-E78B-41A8-ABA2-37BAD46C957F}"/>
                  </a:ext>
                </a:extLst>
              </p:cNvPr>
              <p:cNvSpPr/>
              <p:nvPr/>
            </p:nvSpPr>
            <p:spPr>
              <a:xfrm>
                <a:off x="5053627" y="2937868"/>
                <a:ext cx="32339" cy="36778"/>
              </a:xfrm>
              <a:custGeom>
                <a:avLst/>
                <a:gdLst>
                  <a:gd name="connsiteX0" fmla="*/ 31705 w 32339"/>
                  <a:gd name="connsiteY0" fmla="*/ 0 h 36778"/>
                  <a:gd name="connsiteX1" fmla="*/ 0 w 32339"/>
                  <a:gd name="connsiteY1" fmla="*/ 0 h 36778"/>
                  <a:gd name="connsiteX2" fmla="*/ 634 w 32339"/>
                  <a:gd name="connsiteY2" fmla="*/ 36778 h 36778"/>
                  <a:gd name="connsiteX3" fmla="*/ 32340 w 32339"/>
                  <a:gd name="connsiteY3" fmla="*/ 36778 h 36778"/>
                  <a:gd name="connsiteX4" fmla="*/ 31705 w 32339"/>
                  <a:gd name="connsiteY4" fmla="*/ 0 h 36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39" h="36778">
                    <a:moveTo>
                      <a:pt x="31705" y="0"/>
                    </a:moveTo>
                    <a:lnTo>
                      <a:pt x="0" y="0"/>
                    </a:lnTo>
                    <a:lnTo>
                      <a:pt x="634" y="36778"/>
                    </a:lnTo>
                    <a:lnTo>
                      <a:pt x="32340" y="36778"/>
                    </a:lnTo>
                    <a:lnTo>
                      <a:pt x="31705" y="0"/>
                    </a:lnTo>
                    <a:close/>
                  </a:path>
                </a:pathLst>
              </a:custGeom>
              <a:solidFill>
                <a:srgbClr val="0075C9"/>
              </a:solidFill>
              <a:ln w="6325" cap="flat">
                <a:noFill/>
                <a:prstDash val="solid"/>
                <a:miter/>
              </a:ln>
            </p:spPr>
            <p:txBody>
              <a:bodyPr rtlCol="0" anchor="ctr"/>
              <a:lstStyle/>
              <a:p>
                <a:pPr defTabSz="914554"/>
                <a:endParaRPr lang="en-US" sz="1800">
                  <a:solidFill>
                    <a:srgbClr val="000000"/>
                  </a:solidFill>
                  <a:latin typeface="Segoe UI"/>
                </a:endParaRPr>
              </a:p>
            </p:txBody>
          </p:sp>
          <p:sp>
            <p:nvSpPr>
              <p:cNvPr id="50" name="Freeform: Shape 49">
                <a:extLst>
                  <a:ext uri="{FF2B5EF4-FFF2-40B4-BE49-F238E27FC236}">
                    <a16:creationId xmlns:a16="http://schemas.microsoft.com/office/drawing/2014/main" id="{3FFD5AA0-448B-4B52-A420-A12286557124}"/>
                  </a:ext>
                </a:extLst>
              </p:cNvPr>
              <p:cNvSpPr/>
              <p:nvPr/>
            </p:nvSpPr>
            <p:spPr>
              <a:xfrm>
                <a:off x="4730866" y="2937868"/>
                <a:ext cx="32339" cy="36778"/>
              </a:xfrm>
              <a:custGeom>
                <a:avLst/>
                <a:gdLst>
                  <a:gd name="connsiteX0" fmla="*/ 31705 w 32339"/>
                  <a:gd name="connsiteY0" fmla="*/ 0 h 36778"/>
                  <a:gd name="connsiteX1" fmla="*/ 0 w 32339"/>
                  <a:gd name="connsiteY1" fmla="*/ 0 h 36778"/>
                  <a:gd name="connsiteX2" fmla="*/ 634 w 32339"/>
                  <a:gd name="connsiteY2" fmla="*/ 36778 h 36778"/>
                  <a:gd name="connsiteX3" fmla="*/ 32340 w 32339"/>
                  <a:gd name="connsiteY3" fmla="*/ 36778 h 36778"/>
                  <a:gd name="connsiteX4" fmla="*/ 31705 w 32339"/>
                  <a:gd name="connsiteY4" fmla="*/ 0 h 36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39" h="36778">
                    <a:moveTo>
                      <a:pt x="31705" y="0"/>
                    </a:moveTo>
                    <a:lnTo>
                      <a:pt x="0" y="0"/>
                    </a:lnTo>
                    <a:lnTo>
                      <a:pt x="634" y="36778"/>
                    </a:lnTo>
                    <a:lnTo>
                      <a:pt x="32340" y="36778"/>
                    </a:lnTo>
                    <a:lnTo>
                      <a:pt x="31705" y="0"/>
                    </a:lnTo>
                    <a:close/>
                  </a:path>
                </a:pathLst>
              </a:custGeom>
              <a:solidFill>
                <a:srgbClr val="0075C9"/>
              </a:solidFill>
              <a:ln w="6325" cap="flat">
                <a:noFill/>
                <a:prstDash val="solid"/>
                <a:miter/>
              </a:ln>
            </p:spPr>
            <p:txBody>
              <a:bodyPr rtlCol="0" anchor="ctr"/>
              <a:lstStyle/>
              <a:p>
                <a:pPr defTabSz="914554"/>
                <a:endParaRPr lang="en-US" sz="1800">
                  <a:solidFill>
                    <a:srgbClr val="000000"/>
                  </a:solidFill>
                  <a:latin typeface="Segoe UI"/>
                </a:endParaRPr>
              </a:p>
            </p:txBody>
          </p:sp>
          <p:sp>
            <p:nvSpPr>
              <p:cNvPr id="51" name="Freeform: Shape 50">
                <a:extLst>
                  <a:ext uri="{FF2B5EF4-FFF2-40B4-BE49-F238E27FC236}">
                    <a16:creationId xmlns:a16="http://schemas.microsoft.com/office/drawing/2014/main" id="{03B7D85D-B834-403C-9336-FDDAD39E4B2A}"/>
                  </a:ext>
                </a:extLst>
              </p:cNvPr>
              <p:cNvSpPr/>
              <p:nvPr/>
            </p:nvSpPr>
            <p:spPr>
              <a:xfrm>
                <a:off x="4770814" y="3047569"/>
                <a:ext cx="48826" cy="47558"/>
              </a:xfrm>
              <a:custGeom>
                <a:avLst/>
                <a:gdLst>
                  <a:gd name="connsiteX0" fmla="*/ 20926 w 48826"/>
                  <a:gd name="connsiteY0" fmla="*/ 0 h 47558"/>
                  <a:gd name="connsiteX1" fmla="*/ 0 w 48826"/>
                  <a:gd name="connsiteY1" fmla="*/ 20926 h 47558"/>
                  <a:gd name="connsiteX2" fmla="*/ 28535 w 48826"/>
                  <a:gd name="connsiteY2" fmla="*/ 47558 h 47558"/>
                  <a:gd name="connsiteX3" fmla="*/ 48826 w 48826"/>
                  <a:gd name="connsiteY3" fmla="*/ 26633 h 47558"/>
                  <a:gd name="connsiteX4" fmla="*/ 20926 w 48826"/>
                  <a:gd name="connsiteY4" fmla="*/ 0 h 47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7558">
                    <a:moveTo>
                      <a:pt x="20926" y="0"/>
                    </a:moveTo>
                    <a:lnTo>
                      <a:pt x="0" y="20926"/>
                    </a:lnTo>
                    <a:lnTo>
                      <a:pt x="28535" y="47558"/>
                    </a:lnTo>
                    <a:lnTo>
                      <a:pt x="48826" y="26633"/>
                    </a:lnTo>
                    <a:lnTo>
                      <a:pt x="20926" y="0"/>
                    </a:lnTo>
                    <a:close/>
                  </a:path>
                </a:pathLst>
              </a:custGeom>
              <a:solidFill>
                <a:srgbClr val="0075C9"/>
              </a:solidFill>
              <a:ln w="6325" cap="flat">
                <a:noFill/>
                <a:prstDash val="solid"/>
                <a:miter/>
              </a:ln>
            </p:spPr>
            <p:txBody>
              <a:bodyPr rtlCol="0" anchor="ctr"/>
              <a:lstStyle/>
              <a:p>
                <a:pPr defTabSz="914554"/>
                <a:endParaRPr lang="en-US" sz="1800">
                  <a:solidFill>
                    <a:srgbClr val="000000"/>
                  </a:solidFill>
                  <a:latin typeface="Segoe UI"/>
                </a:endParaRPr>
              </a:p>
            </p:txBody>
          </p:sp>
          <p:sp>
            <p:nvSpPr>
              <p:cNvPr id="52" name="Freeform: Shape 51">
                <a:extLst>
                  <a:ext uri="{FF2B5EF4-FFF2-40B4-BE49-F238E27FC236}">
                    <a16:creationId xmlns:a16="http://schemas.microsoft.com/office/drawing/2014/main" id="{15994761-8661-451B-80C8-DF8AF834D72A}"/>
                  </a:ext>
                </a:extLst>
              </p:cNvPr>
              <p:cNvSpPr/>
              <p:nvPr/>
            </p:nvSpPr>
            <p:spPr>
              <a:xfrm>
                <a:off x="4997825" y="2818656"/>
                <a:ext cx="48826" cy="47558"/>
              </a:xfrm>
              <a:custGeom>
                <a:avLst/>
                <a:gdLst>
                  <a:gd name="connsiteX0" fmla="*/ 20926 w 48826"/>
                  <a:gd name="connsiteY0" fmla="*/ 0 h 47558"/>
                  <a:gd name="connsiteX1" fmla="*/ 0 w 48826"/>
                  <a:gd name="connsiteY1" fmla="*/ 20291 h 47558"/>
                  <a:gd name="connsiteX2" fmla="*/ 28535 w 48826"/>
                  <a:gd name="connsiteY2" fmla="*/ 47558 h 47558"/>
                  <a:gd name="connsiteX3" fmla="*/ 48826 w 48826"/>
                  <a:gd name="connsiteY3" fmla="*/ 26633 h 47558"/>
                  <a:gd name="connsiteX4" fmla="*/ 20926 w 48826"/>
                  <a:gd name="connsiteY4" fmla="*/ 0 h 47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7558">
                    <a:moveTo>
                      <a:pt x="20926" y="0"/>
                    </a:moveTo>
                    <a:lnTo>
                      <a:pt x="0" y="20291"/>
                    </a:lnTo>
                    <a:lnTo>
                      <a:pt x="28535" y="47558"/>
                    </a:lnTo>
                    <a:lnTo>
                      <a:pt x="48826" y="26633"/>
                    </a:lnTo>
                    <a:lnTo>
                      <a:pt x="20926" y="0"/>
                    </a:lnTo>
                    <a:close/>
                  </a:path>
                </a:pathLst>
              </a:custGeom>
              <a:solidFill>
                <a:srgbClr val="0075C9"/>
              </a:solidFill>
              <a:ln w="6325" cap="flat">
                <a:noFill/>
                <a:prstDash val="solid"/>
                <a:miter/>
              </a:ln>
            </p:spPr>
            <p:txBody>
              <a:bodyPr rtlCol="0" anchor="ctr"/>
              <a:lstStyle/>
              <a:p>
                <a:pPr defTabSz="914554"/>
                <a:endParaRPr lang="en-US" sz="1800">
                  <a:solidFill>
                    <a:srgbClr val="000000"/>
                  </a:solidFill>
                  <a:latin typeface="Segoe UI"/>
                </a:endParaRPr>
              </a:p>
            </p:txBody>
          </p:sp>
          <p:sp>
            <p:nvSpPr>
              <p:cNvPr id="53" name="Freeform: Shape 52">
                <a:extLst>
                  <a:ext uri="{FF2B5EF4-FFF2-40B4-BE49-F238E27FC236}">
                    <a16:creationId xmlns:a16="http://schemas.microsoft.com/office/drawing/2014/main" id="{7C93FB64-89E8-493E-995A-01AFD469F799}"/>
                  </a:ext>
                </a:extLst>
              </p:cNvPr>
              <p:cNvSpPr/>
              <p:nvPr/>
            </p:nvSpPr>
            <p:spPr>
              <a:xfrm>
                <a:off x="5000996" y="3044398"/>
                <a:ext cx="48826" cy="48192"/>
              </a:xfrm>
              <a:custGeom>
                <a:avLst/>
                <a:gdLst>
                  <a:gd name="connsiteX0" fmla="*/ 27267 w 48826"/>
                  <a:gd name="connsiteY0" fmla="*/ 0 h 48192"/>
                  <a:gd name="connsiteX1" fmla="*/ 0 w 48826"/>
                  <a:gd name="connsiteY1" fmla="*/ 27901 h 48192"/>
                  <a:gd name="connsiteX2" fmla="*/ 20926 w 48826"/>
                  <a:gd name="connsiteY2" fmla="*/ 48192 h 48192"/>
                  <a:gd name="connsiteX3" fmla="*/ 48826 w 48826"/>
                  <a:gd name="connsiteY3" fmla="*/ 20291 h 48192"/>
                  <a:gd name="connsiteX4" fmla="*/ 27267 w 48826"/>
                  <a:gd name="connsiteY4" fmla="*/ 0 h 4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8192">
                    <a:moveTo>
                      <a:pt x="27267" y="0"/>
                    </a:moveTo>
                    <a:lnTo>
                      <a:pt x="0" y="27901"/>
                    </a:lnTo>
                    <a:lnTo>
                      <a:pt x="20926" y="48192"/>
                    </a:lnTo>
                    <a:lnTo>
                      <a:pt x="48826" y="20291"/>
                    </a:lnTo>
                    <a:lnTo>
                      <a:pt x="27267" y="0"/>
                    </a:lnTo>
                    <a:close/>
                  </a:path>
                </a:pathLst>
              </a:custGeom>
              <a:solidFill>
                <a:srgbClr val="0075C9"/>
              </a:solidFill>
              <a:ln w="6325" cap="flat">
                <a:noFill/>
                <a:prstDash val="solid"/>
                <a:miter/>
              </a:ln>
            </p:spPr>
            <p:txBody>
              <a:bodyPr rtlCol="0" anchor="ctr"/>
              <a:lstStyle/>
              <a:p>
                <a:pPr defTabSz="914554"/>
                <a:endParaRPr lang="en-US" sz="1800">
                  <a:solidFill>
                    <a:srgbClr val="000000"/>
                  </a:solidFill>
                  <a:latin typeface="Segoe UI"/>
                </a:endParaRPr>
              </a:p>
            </p:txBody>
          </p:sp>
          <p:sp>
            <p:nvSpPr>
              <p:cNvPr id="54" name="Freeform: Shape 53">
                <a:extLst>
                  <a:ext uri="{FF2B5EF4-FFF2-40B4-BE49-F238E27FC236}">
                    <a16:creationId xmlns:a16="http://schemas.microsoft.com/office/drawing/2014/main" id="{CADE9E6C-C8DF-4147-AA3F-767123B50B49}"/>
                  </a:ext>
                </a:extLst>
              </p:cNvPr>
              <p:cNvSpPr/>
              <p:nvPr/>
            </p:nvSpPr>
            <p:spPr>
              <a:xfrm>
                <a:off x="4768278" y="2821192"/>
                <a:ext cx="48192" cy="48192"/>
              </a:xfrm>
              <a:custGeom>
                <a:avLst/>
                <a:gdLst>
                  <a:gd name="connsiteX0" fmla="*/ 27267 w 48192"/>
                  <a:gd name="connsiteY0" fmla="*/ 0 h 48192"/>
                  <a:gd name="connsiteX1" fmla="*/ 0 w 48192"/>
                  <a:gd name="connsiteY1" fmla="*/ 27901 h 48192"/>
                  <a:gd name="connsiteX2" fmla="*/ 20926 w 48192"/>
                  <a:gd name="connsiteY2" fmla="*/ 48192 h 48192"/>
                  <a:gd name="connsiteX3" fmla="*/ 48192 w 48192"/>
                  <a:gd name="connsiteY3" fmla="*/ 20292 h 48192"/>
                  <a:gd name="connsiteX4" fmla="*/ 27267 w 48192"/>
                  <a:gd name="connsiteY4" fmla="*/ 0 h 4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92" h="48192">
                    <a:moveTo>
                      <a:pt x="27267" y="0"/>
                    </a:moveTo>
                    <a:lnTo>
                      <a:pt x="0" y="27901"/>
                    </a:lnTo>
                    <a:lnTo>
                      <a:pt x="20926" y="48192"/>
                    </a:lnTo>
                    <a:lnTo>
                      <a:pt x="48192" y="20292"/>
                    </a:lnTo>
                    <a:lnTo>
                      <a:pt x="27267" y="0"/>
                    </a:lnTo>
                    <a:close/>
                  </a:path>
                </a:pathLst>
              </a:custGeom>
              <a:solidFill>
                <a:srgbClr val="0075C9"/>
              </a:solidFill>
              <a:ln w="6325" cap="flat">
                <a:noFill/>
                <a:prstDash val="solid"/>
                <a:miter/>
              </a:ln>
            </p:spPr>
            <p:txBody>
              <a:bodyPr rtlCol="0" anchor="ctr"/>
              <a:lstStyle/>
              <a:p>
                <a:pPr defTabSz="914554"/>
                <a:endParaRPr lang="en-US" sz="1800">
                  <a:solidFill>
                    <a:srgbClr val="000000"/>
                  </a:solidFill>
                  <a:latin typeface="Segoe UI"/>
                </a:endParaRPr>
              </a:p>
            </p:txBody>
          </p:sp>
        </p:grpSp>
        <p:sp>
          <p:nvSpPr>
            <p:cNvPr id="45" name="Freeform: Shape 44">
              <a:extLst>
                <a:ext uri="{FF2B5EF4-FFF2-40B4-BE49-F238E27FC236}">
                  <a16:creationId xmlns:a16="http://schemas.microsoft.com/office/drawing/2014/main" id="{06670ED8-3A6E-48AB-B3EF-9D8186317709}"/>
                </a:ext>
              </a:extLst>
            </p:cNvPr>
            <p:cNvSpPr/>
            <p:nvPr/>
          </p:nvSpPr>
          <p:spPr>
            <a:xfrm>
              <a:off x="4959145" y="2322149"/>
              <a:ext cx="583379" cy="583379"/>
            </a:xfrm>
            <a:custGeom>
              <a:avLst/>
              <a:gdLst>
                <a:gd name="connsiteX0" fmla="*/ 549138 w 583379"/>
                <a:gd name="connsiteY0" fmla="*/ 358271 h 583379"/>
                <a:gd name="connsiteX1" fmla="*/ 547236 w 583379"/>
                <a:gd name="connsiteY1" fmla="*/ 218133 h 583379"/>
                <a:gd name="connsiteX2" fmla="*/ 580843 w 583379"/>
                <a:gd name="connsiteY2" fmla="*/ 203549 h 583379"/>
                <a:gd name="connsiteX3" fmla="*/ 554211 w 583379"/>
                <a:gd name="connsiteY3" fmla="*/ 142040 h 583379"/>
                <a:gd name="connsiteX4" fmla="*/ 520603 w 583379"/>
                <a:gd name="connsiteY4" fmla="*/ 156625 h 583379"/>
                <a:gd name="connsiteX5" fmla="*/ 420414 w 583379"/>
                <a:gd name="connsiteY5" fmla="*/ 58972 h 583379"/>
                <a:gd name="connsiteX6" fmla="*/ 433730 w 583379"/>
                <a:gd name="connsiteY6" fmla="*/ 24730 h 583379"/>
                <a:gd name="connsiteX7" fmla="*/ 372222 w 583379"/>
                <a:gd name="connsiteY7" fmla="*/ 0 h 583379"/>
                <a:gd name="connsiteX8" fmla="*/ 358905 w 583379"/>
                <a:gd name="connsiteY8" fmla="*/ 34242 h 583379"/>
                <a:gd name="connsiteX9" fmla="*/ 218767 w 583379"/>
                <a:gd name="connsiteY9" fmla="*/ 36144 h 583379"/>
                <a:gd name="connsiteX10" fmla="*/ 204183 w 583379"/>
                <a:gd name="connsiteY10" fmla="*/ 2536 h 583379"/>
                <a:gd name="connsiteX11" fmla="*/ 142674 w 583379"/>
                <a:gd name="connsiteY11" fmla="*/ 29169 h 583379"/>
                <a:gd name="connsiteX12" fmla="*/ 157259 w 583379"/>
                <a:gd name="connsiteY12" fmla="*/ 62777 h 583379"/>
                <a:gd name="connsiteX13" fmla="*/ 58972 w 583379"/>
                <a:gd name="connsiteY13" fmla="*/ 163600 h 583379"/>
                <a:gd name="connsiteX14" fmla="*/ 24730 w 583379"/>
                <a:gd name="connsiteY14" fmla="*/ 150284 h 583379"/>
                <a:gd name="connsiteX15" fmla="*/ 0 w 583379"/>
                <a:gd name="connsiteY15" fmla="*/ 211158 h 583379"/>
                <a:gd name="connsiteX16" fmla="*/ 33608 w 583379"/>
                <a:gd name="connsiteY16" fmla="*/ 224474 h 583379"/>
                <a:gd name="connsiteX17" fmla="*/ 35510 w 583379"/>
                <a:gd name="connsiteY17" fmla="*/ 365247 h 583379"/>
                <a:gd name="connsiteX18" fmla="*/ 1902 w 583379"/>
                <a:gd name="connsiteY18" fmla="*/ 379831 h 583379"/>
                <a:gd name="connsiteX19" fmla="*/ 28535 w 583379"/>
                <a:gd name="connsiteY19" fmla="*/ 441340 h 583379"/>
                <a:gd name="connsiteX20" fmla="*/ 62143 w 583379"/>
                <a:gd name="connsiteY20" fmla="*/ 426755 h 583379"/>
                <a:gd name="connsiteX21" fmla="*/ 162966 w 583379"/>
                <a:gd name="connsiteY21" fmla="*/ 524408 h 583379"/>
                <a:gd name="connsiteX22" fmla="*/ 149650 w 583379"/>
                <a:gd name="connsiteY22" fmla="*/ 558650 h 583379"/>
                <a:gd name="connsiteX23" fmla="*/ 211792 w 583379"/>
                <a:gd name="connsiteY23" fmla="*/ 583380 h 583379"/>
                <a:gd name="connsiteX24" fmla="*/ 225109 w 583379"/>
                <a:gd name="connsiteY24" fmla="*/ 549138 h 583379"/>
                <a:gd name="connsiteX25" fmla="*/ 365247 w 583379"/>
                <a:gd name="connsiteY25" fmla="*/ 547236 h 583379"/>
                <a:gd name="connsiteX26" fmla="*/ 379831 w 583379"/>
                <a:gd name="connsiteY26" fmla="*/ 580843 h 583379"/>
                <a:gd name="connsiteX27" fmla="*/ 441340 w 583379"/>
                <a:gd name="connsiteY27" fmla="*/ 554211 h 583379"/>
                <a:gd name="connsiteX28" fmla="*/ 426755 w 583379"/>
                <a:gd name="connsiteY28" fmla="*/ 520603 h 583379"/>
                <a:gd name="connsiteX29" fmla="*/ 524408 w 583379"/>
                <a:gd name="connsiteY29" fmla="*/ 419780 h 583379"/>
                <a:gd name="connsiteX30" fmla="*/ 558650 w 583379"/>
                <a:gd name="connsiteY30" fmla="*/ 433096 h 583379"/>
                <a:gd name="connsiteX31" fmla="*/ 583380 w 583379"/>
                <a:gd name="connsiteY31" fmla="*/ 370954 h 583379"/>
                <a:gd name="connsiteX32" fmla="*/ 549138 w 583379"/>
                <a:gd name="connsiteY32" fmla="*/ 358271 h 583379"/>
                <a:gd name="connsiteX33" fmla="*/ 291690 w 583379"/>
                <a:gd name="connsiteY33" fmla="*/ 483191 h 583379"/>
                <a:gd name="connsiteX34" fmla="*/ 100189 w 583379"/>
                <a:gd name="connsiteY34" fmla="*/ 291690 h 583379"/>
                <a:gd name="connsiteX35" fmla="*/ 291690 w 583379"/>
                <a:gd name="connsiteY35" fmla="*/ 100189 h 583379"/>
                <a:gd name="connsiteX36" fmla="*/ 483191 w 583379"/>
                <a:gd name="connsiteY36" fmla="*/ 291690 h 583379"/>
                <a:gd name="connsiteX37" fmla="*/ 291690 w 583379"/>
                <a:gd name="connsiteY37" fmla="*/ 483191 h 58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3379" h="583379">
                  <a:moveTo>
                    <a:pt x="549138" y="358271"/>
                  </a:moveTo>
                  <a:cubicBezTo>
                    <a:pt x="561186" y="310713"/>
                    <a:pt x="559918" y="262521"/>
                    <a:pt x="547236" y="218133"/>
                  </a:cubicBezTo>
                  <a:lnTo>
                    <a:pt x="580843" y="203549"/>
                  </a:lnTo>
                  <a:lnTo>
                    <a:pt x="554211" y="142040"/>
                  </a:lnTo>
                  <a:lnTo>
                    <a:pt x="520603" y="156625"/>
                  </a:lnTo>
                  <a:cubicBezTo>
                    <a:pt x="497141" y="116676"/>
                    <a:pt x="462899" y="82434"/>
                    <a:pt x="420414" y="58972"/>
                  </a:cubicBezTo>
                  <a:lnTo>
                    <a:pt x="433730" y="24730"/>
                  </a:lnTo>
                  <a:lnTo>
                    <a:pt x="372222" y="0"/>
                  </a:lnTo>
                  <a:lnTo>
                    <a:pt x="358905" y="34242"/>
                  </a:lnTo>
                  <a:cubicBezTo>
                    <a:pt x="311347" y="22194"/>
                    <a:pt x="263155" y="23462"/>
                    <a:pt x="218767" y="36144"/>
                  </a:cubicBezTo>
                  <a:lnTo>
                    <a:pt x="204183" y="2536"/>
                  </a:lnTo>
                  <a:lnTo>
                    <a:pt x="142674" y="29169"/>
                  </a:lnTo>
                  <a:lnTo>
                    <a:pt x="157259" y="62777"/>
                  </a:lnTo>
                  <a:cubicBezTo>
                    <a:pt x="117310" y="86239"/>
                    <a:pt x="83068" y="120481"/>
                    <a:pt x="58972" y="163600"/>
                  </a:cubicBezTo>
                  <a:lnTo>
                    <a:pt x="24730" y="150284"/>
                  </a:lnTo>
                  <a:lnTo>
                    <a:pt x="0" y="211158"/>
                  </a:lnTo>
                  <a:lnTo>
                    <a:pt x="33608" y="224474"/>
                  </a:lnTo>
                  <a:cubicBezTo>
                    <a:pt x="21560" y="272033"/>
                    <a:pt x="22828" y="320225"/>
                    <a:pt x="35510" y="365247"/>
                  </a:cubicBezTo>
                  <a:lnTo>
                    <a:pt x="1902" y="379831"/>
                  </a:lnTo>
                  <a:lnTo>
                    <a:pt x="28535" y="441340"/>
                  </a:lnTo>
                  <a:lnTo>
                    <a:pt x="62143" y="426755"/>
                  </a:lnTo>
                  <a:cubicBezTo>
                    <a:pt x="85605" y="466704"/>
                    <a:pt x="119847" y="500946"/>
                    <a:pt x="162966" y="524408"/>
                  </a:cubicBezTo>
                  <a:lnTo>
                    <a:pt x="149650" y="558650"/>
                  </a:lnTo>
                  <a:lnTo>
                    <a:pt x="211792" y="583380"/>
                  </a:lnTo>
                  <a:lnTo>
                    <a:pt x="225109" y="549138"/>
                  </a:lnTo>
                  <a:cubicBezTo>
                    <a:pt x="272667" y="561186"/>
                    <a:pt x="320859" y="559918"/>
                    <a:pt x="365247" y="547236"/>
                  </a:cubicBezTo>
                  <a:lnTo>
                    <a:pt x="379831" y="580843"/>
                  </a:lnTo>
                  <a:lnTo>
                    <a:pt x="441340" y="554211"/>
                  </a:lnTo>
                  <a:lnTo>
                    <a:pt x="426755" y="520603"/>
                  </a:lnTo>
                  <a:cubicBezTo>
                    <a:pt x="466704" y="497141"/>
                    <a:pt x="500946" y="462899"/>
                    <a:pt x="524408" y="419780"/>
                  </a:cubicBezTo>
                  <a:lnTo>
                    <a:pt x="558650" y="433096"/>
                  </a:lnTo>
                  <a:lnTo>
                    <a:pt x="583380" y="370954"/>
                  </a:lnTo>
                  <a:lnTo>
                    <a:pt x="549138" y="358271"/>
                  </a:lnTo>
                  <a:close/>
                  <a:moveTo>
                    <a:pt x="291690" y="483191"/>
                  </a:moveTo>
                  <a:cubicBezTo>
                    <a:pt x="185794" y="483191"/>
                    <a:pt x="100189" y="397586"/>
                    <a:pt x="100189" y="291690"/>
                  </a:cubicBezTo>
                  <a:cubicBezTo>
                    <a:pt x="100189" y="185794"/>
                    <a:pt x="185794" y="100189"/>
                    <a:pt x="291690" y="100189"/>
                  </a:cubicBezTo>
                  <a:cubicBezTo>
                    <a:pt x="397586" y="100189"/>
                    <a:pt x="483191" y="185794"/>
                    <a:pt x="483191" y="291690"/>
                  </a:cubicBezTo>
                  <a:cubicBezTo>
                    <a:pt x="483191" y="397586"/>
                    <a:pt x="397586" y="483191"/>
                    <a:pt x="291690" y="483191"/>
                  </a:cubicBezTo>
                  <a:close/>
                </a:path>
              </a:pathLst>
            </a:custGeom>
            <a:solidFill>
              <a:srgbClr val="000000"/>
            </a:solidFill>
            <a:ln w="6325" cap="flat">
              <a:noFill/>
              <a:prstDash val="solid"/>
              <a:miter/>
            </a:ln>
          </p:spPr>
          <p:txBody>
            <a:bodyPr rtlCol="0" anchor="ctr"/>
            <a:lstStyle/>
            <a:p>
              <a:pPr defTabSz="914554"/>
              <a:endParaRPr lang="en-US" sz="1800">
                <a:solidFill>
                  <a:srgbClr val="000000"/>
                </a:solidFill>
                <a:latin typeface="Segoe UI"/>
              </a:endParaRPr>
            </a:p>
          </p:txBody>
        </p:sp>
      </p:grpSp>
      <p:pic>
        <p:nvPicPr>
          <p:cNvPr id="55" name="Graphic 54">
            <a:extLst>
              <a:ext uri="{FF2B5EF4-FFF2-40B4-BE49-F238E27FC236}">
                <a16:creationId xmlns:a16="http://schemas.microsoft.com/office/drawing/2014/main" id="{828A415E-7574-48AD-B007-67ED16B475EC}"/>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8194" y="3622909"/>
            <a:ext cx="301202" cy="602403"/>
          </a:xfrm>
          <a:prstGeom prst="rect">
            <a:avLst/>
          </a:prstGeom>
        </p:spPr>
      </p:pic>
      <p:grpSp>
        <p:nvGrpSpPr>
          <p:cNvPr id="56" name="Group 55">
            <a:extLst>
              <a:ext uri="{FF2B5EF4-FFF2-40B4-BE49-F238E27FC236}">
                <a16:creationId xmlns:a16="http://schemas.microsoft.com/office/drawing/2014/main" id="{EB331627-12AF-411D-B518-AED11D091819}"/>
              </a:ext>
              <a:ext uri="{C183D7F6-B498-43B3-948B-1728B52AA6E4}">
                <adec:decorative xmlns:adec="http://schemas.microsoft.com/office/drawing/2017/decorative" val="1"/>
              </a:ext>
            </a:extLst>
          </p:cNvPr>
          <p:cNvGrpSpPr/>
          <p:nvPr/>
        </p:nvGrpSpPr>
        <p:grpSpPr>
          <a:xfrm>
            <a:off x="2636053" y="3587748"/>
            <a:ext cx="672727" cy="672727"/>
            <a:chOff x="3268023" y="3794471"/>
            <a:chExt cx="672737" cy="672737"/>
          </a:xfrm>
        </p:grpSpPr>
        <p:sp>
          <p:nvSpPr>
            <p:cNvPr id="57" name="Freeform: Shape 56">
              <a:extLst>
                <a:ext uri="{FF2B5EF4-FFF2-40B4-BE49-F238E27FC236}">
                  <a16:creationId xmlns:a16="http://schemas.microsoft.com/office/drawing/2014/main" id="{849B8349-7E19-43F0-AB6C-0C68395AA387}"/>
                </a:ext>
              </a:extLst>
            </p:cNvPr>
            <p:cNvSpPr/>
            <p:nvPr/>
          </p:nvSpPr>
          <p:spPr>
            <a:xfrm>
              <a:off x="3268023" y="3794471"/>
              <a:ext cx="672737" cy="672737"/>
            </a:xfrm>
            <a:custGeom>
              <a:avLst/>
              <a:gdLst>
                <a:gd name="connsiteX0" fmla="*/ 549138 w 583379"/>
                <a:gd name="connsiteY0" fmla="*/ 358271 h 583379"/>
                <a:gd name="connsiteX1" fmla="*/ 547236 w 583379"/>
                <a:gd name="connsiteY1" fmla="*/ 218133 h 583379"/>
                <a:gd name="connsiteX2" fmla="*/ 580843 w 583379"/>
                <a:gd name="connsiteY2" fmla="*/ 203549 h 583379"/>
                <a:gd name="connsiteX3" fmla="*/ 554211 w 583379"/>
                <a:gd name="connsiteY3" fmla="*/ 142040 h 583379"/>
                <a:gd name="connsiteX4" fmla="*/ 520603 w 583379"/>
                <a:gd name="connsiteY4" fmla="*/ 156625 h 583379"/>
                <a:gd name="connsiteX5" fmla="*/ 420414 w 583379"/>
                <a:gd name="connsiteY5" fmla="*/ 58972 h 583379"/>
                <a:gd name="connsiteX6" fmla="*/ 433730 w 583379"/>
                <a:gd name="connsiteY6" fmla="*/ 24730 h 583379"/>
                <a:gd name="connsiteX7" fmla="*/ 372222 w 583379"/>
                <a:gd name="connsiteY7" fmla="*/ 0 h 583379"/>
                <a:gd name="connsiteX8" fmla="*/ 358905 w 583379"/>
                <a:gd name="connsiteY8" fmla="*/ 34242 h 583379"/>
                <a:gd name="connsiteX9" fmla="*/ 218767 w 583379"/>
                <a:gd name="connsiteY9" fmla="*/ 36144 h 583379"/>
                <a:gd name="connsiteX10" fmla="*/ 204183 w 583379"/>
                <a:gd name="connsiteY10" fmla="*/ 2536 h 583379"/>
                <a:gd name="connsiteX11" fmla="*/ 142674 w 583379"/>
                <a:gd name="connsiteY11" fmla="*/ 29169 h 583379"/>
                <a:gd name="connsiteX12" fmla="*/ 157259 w 583379"/>
                <a:gd name="connsiteY12" fmla="*/ 62777 h 583379"/>
                <a:gd name="connsiteX13" fmla="*/ 58972 w 583379"/>
                <a:gd name="connsiteY13" fmla="*/ 163600 h 583379"/>
                <a:gd name="connsiteX14" fmla="*/ 24730 w 583379"/>
                <a:gd name="connsiteY14" fmla="*/ 150284 h 583379"/>
                <a:gd name="connsiteX15" fmla="*/ 0 w 583379"/>
                <a:gd name="connsiteY15" fmla="*/ 211158 h 583379"/>
                <a:gd name="connsiteX16" fmla="*/ 33608 w 583379"/>
                <a:gd name="connsiteY16" fmla="*/ 224474 h 583379"/>
                <a:gd name="connsiteX17" fmla="*/ 35510 w 583379"/>
                <a:gd name="connsiteY17" fmla="*/ 365247 h 583379"/>
                <a:gd name="connsiteX18" fmla="*/ 1902 w 583379"/>
                <a:gd name="connsiteY18" fmla="*/ 379831 h 583379"/>
                <a:gd name="connsiteX19" fmla="*/ 28535 w 583379"/>
                <a:gd name="connsiteY19" fmla="*/ 441340 h 583379"/>
                <a:gd name="connsiteX20" fmla="*/ 62143 w 583379"/>
                <a:gd name="connsiteY20" fmla="*/ 426755 h 583379"/>
                <a:gd name="connsiteX21" fmla="*/ 162966 w 583379"/>
                <a:gd name="connsiteY21" fmla="*/ 524408 h 583379"/>
                <a:gd name="connsiteX22" fmla="*/ 149650 w 583379"/>
                <a:gd name="connsiteY22" fmla="*/ 558650 h 583379"/>
                <a:gd name="connsiteX23" fmla="*/ 211792 w 583379"/>
                <a:gd name="connsiteY23" fmla="*/ 583380 h 583379"/>
                <a:gd name="connsiteX24" fmla="*/ 225109 w 583379"/>
                <a:gd name="connsiteY24" fmla="*/ 549138 h 583379"/>
                <a:gd name="connsiteX25" fmla="*/ 365247 w 583379"/>
                <a:gd name="connsiteY25" fmla="*/ 547236 h 583379"/>
                <a:gd name="connsiteX26" fmla="*/ 379831 w 583379"/>
                <a:gd name="connsiteY26" fmla="*/ 580843 h 583379"/>
                <a:gd name="connsiteX27" fmla="*/ 441340 w 583379"/>
                <a:gd name="connsiteY27" fmla="*/ 554211 h 583379"/>
                <a:gd name="connsiteX28" fmla="*/ 426755 w 583379"/>
                <a:gd name="connsiteY28" fmla="*/ 520603 h 583379"/>
                <a:gd name="connsiteX29" fmla="*/ 524408 w 583379"/>
                <a:gd name="connsiteY29" fmla="*/ 419780 h 583379"/>
                <a:gd name="connsiteX30" fmla="*/ 558650 w 583379"/>
                <a:gd name="connsiteY30" fmla="*/ 433096 h 583379"/>
                <a:gd name="connsiteX31" fmla="*/ 583380 w 583379"/>
                <a:gd name="connsiteY31" fmla="*/ 370954 h 583379"/>
                <a:gd name="connsiteX32" fmla="*/ 549138 w 583379"/>
                <a:gd name="connsiteY32" fmla="*/ 358271 h 583379"/>
                <a:gd name="connsiteX33" fmla="*/ 291690 w 583379"/>
                <a:gd name="connsiteY33" fmla="*/ 483191 h 583379"/>
                <a:gd name="connsiteX34" fmla="*/ 100189 w 583379"/>
                <a:gd name="connsiteY34" fmla="*/ 291690 h 583379"/>
                <a:gd name="connsiteX35" fmla="*/ 291690 w 583379"/>
                <a:gd name="connsiteY35" fmla="*/ 100189 h 583379"/>
                <a:gd name="connsiteX36" fmla="*/ 483191 w 583379"/>
                <a:gd name="connsiteY36" fmla="*/ 291690 h 583379"/>
                <a:gd name="connsiteX37" fmla="*/ 291690 w 583379"/>
                <a:gd name="connsiteY37" fmla="*/ 483191 h 58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3379" h="583379">
                  <a:moveTo>
                    <a:pt x="549138" y="358271"/>
                  </a:moveTo>
                  <a:cubicBezTo>
                    <a:pt x="561186" y="310713"/>
                    <a:pt x="559918" y="262521"/>
                    <a:pt x="547236" y="218133"/>
                  </a:cubicBezTo>
                  <a:lnTo>
                    <a:pt x="580843" y="203549"/>
                  </a:lnTo>
                  <a:lnTo>
                    <a:pt x="554211" y="142040"/>
                  </a:lnTo>
                  <a:lnTo>
                    <a:pt x="520603" y="156625"/>
                  </a:lnTo>
                  <a:cubicBezTo>
                    <a:pt x="497141" y="116676"/>
                    <a:pt x="462899" y="82434"/>
                    <a:pt x="420414" y="58972"/>
                  </a:cubicBezTo>
                  <a:lnTo>
                    <a:pt x="433730" y="24730"/>
                  </a:lnTo>
                  <a:lnTo>
                    <a:pt x="372222" y="0"/>
                  </a:lnTo>
                  <a:lnTo>
                    <a:pt x="358905" y="34242"/>
                  </a:lnTo>
                  <a:cubicBezTo>
                    <a:pt x="311347" y="22194"/>
                    <a:pt x="263155" y="23462"/>
                    <a:pt x="218767" y="36144"/>
                  </a:cubicBezTo>
                  <a:lnTo>
                    <a:pt x="204183" y="2536"/>
                  </a:lnTo>
                  <a:lnTo>
                    <a:pt x="142674" y="29169"/>
                  </a:lnTo>
                  <a:lnTo>
                    <a:pt x="157259" y="62777"/>
                  </a:lnTo>
                  <a:cubicBezTo>
                    <a:pt x="117310" y="86239"/>
                    <a:pt x="83068" y="120481"/>
                    <a:pt x="58972" y="163600"/>
                  </a:cubicBezTo>
                  <a:lnTo>
                    <a:pt x="24730" y="150284"/>
                  </a:lnTo>
                  <a:lnTo>
                    <a:pt x="0" y="211158"/>
                  </a:lnTo>
                  <a:lnTo>
                    <a:pt x="33608" y="224474"/>
                  </a:lnTo>
                  <a:cubicBezTo>
                    <a:pt x="21560" y="272033"/>
                    <a:pt x="22828" y="320225"/>
                    <a:pt x="35510" y="365247"/>
                  </a:cubicBezTo>
                  <a:lnTo>
                    <a:pt x="1902" y="379831"/>
                  </a:lnTo>
                  <a:lnTo>
                    <a:pt x="28535" y="441340"/>
                  </a:lnTo>
                  <a:lnTo>
                    <a:pt x="62143" y="426755"/>
                  </a:lnTo>
                  <a:cubicBezTo>
                    <a:pt x="85605" y="466704"/>
                    <a:pt x="119847" y="500946"/>
                    <a:pt x="162966" y="524408"/>
                  </a:cubicBezTo>
                  <a:lnTo>
                    <a:pt x="149650" y="558650"/>
                  </a:lnTo>
                  <a:lnTo>
                    <a:pt x="211792" y="583380"/>
                  </a:lnTo>
                  <a:lnTo>
                    <a:pt x="225109" y="549138"/>
                  </a:lnTo>
                  <a:cubicBezTo>
                    <a:pt x="272667" y="561186"/>
                    <a:pt x="320859" y="559918"/>
                    <a:pt x="365247" y="547236"/>
                  </a:cubicBezTo>
                  <a:lnTo>
                    <a:pt x="379831" y="580843"/>
                  </a:lnTo>
                  <a:lnTo>
                    <a:pt x="441340" y="554211"/>
                  </a:lnTo>
                  <a:lnTo>
                    <a:pt x="426755" y="520603"/>
                  </a:lnTo>
                  <a:cubicBezTo>
                    <a:pt x="466704" y="497141"/>
                    <a:pt x="500946" y="462899"/>
                    <a:pt x="524408" y="419780"/>
                  </a:cubicBezTo>
                  <a:lnTo>
                    <a:pt x="558650" y="433096"/>
                  </a:lnTo>
                  <a:lnTo>
                    <a:pt x="583380" y="370954"/>
                  </a:lnTo>
                  <a:lnTo>
                    <a:pt x="549138" y="358271"/>
                  </a:lnTo>
                  <a:close/>
                  <a:moveTo>
                    <a:pt x="291690" y="483191"/>
                  </a:moveTo>
                  <a:cubicBezTo>
                    <a:pt x="185794" y="483191"/>
                    <a:pt x="100189" y="397586"/>
                    <a:pt x="100189" y="291690"/>
                  </a:cubicBezTo>
                  <a:cubicBezTo>
                    <a:pt x="100189" y="185794"/>
                    <a:pt x="185794" y="100189"/>
                    <a:pt x="291690" y="100189"/>
                  </a:cubicBezTo>
                  <a:cubicBezTo>
                    <a:pt x="397586" y="100189"/>
                    <a:pt x="483191" y="185794"/>
                    <a:pt x="483191" y="291690"/>
                  </a:cubicBezTo>
                  <a:cubicBezTo>
                    <a:pt x="483191" y="397586"/>
                    <a:pt x="397586" y="483191"/>
                    <a:pt x="291690" y="483191"/>
                  </a:cubicBezTo>
                  <a:close/>
                </a:path>
              </a:pathLst>
            </a:custGeom>
            <a:solidFill>
              <a:schemeClr val="accent5"/>
            </a:solidFill>
            <a:ln w="6325" cap="flat">
              <a:noFill/>
              <a:prstDash val="solid"/>
              <a:miter/>
            </a:ln>
          </p:spPr>
          <p:txBody>
            <a:bodyPr rtlCol="0" anchor="ctr"/>
            <a:lstStyle/>
            <a:p>
              <a:pPr defTabSz="914554"/>
              <a:endParaRPr lang="en-US" sz="1800">
                <a:solidFill>
                  <a:srgbClr val="000000"/>
                </a:solidFill>
                <a:latin typeface="Segoe UI"/>
              </a:endParaRPr>
            </a:p>
          </p:txBody>
        </p:sp>
        <p:grpSp>
          <p:nvGrpSpPr>
            <p:cNvPr id="58" name="Group 57">
              <a:extLst>
                <a:ext uri="{FF2B5EF4-FFF2-40B4-BE49-F238E27FC236}">
                  <a16:creationId xmlns:a16="http://schemas.microsoft.com/office/drawing/2014/main" id="{359878EE-BE5F-4B4B-8806-146A069A1E8D}"/>
                </a:ext>
              </a:extLst>
            </p:cNvPr>
            <p:cNvGrpSpPr/>
            <p:nvPr/>
          </p:nvGrpSpPr>
          <p:grpSpPr>
            <a:xfrm>
              <a:off x="3494080" y="4005903"/>
              <a:ext cx="221393" cy="265094"/>
              <a:chOff x="3102115" y="3813045"/>
              <a:chExt cx="402957" cy="482498"/>
            </a:xfrm>
          </p:grpSpPr>
          <p:sp>
            <p:nvSpPr>
              <p:cNvPr id="59" name="Rectangle: Top Corners Rounded 58">
                <a:extLst>
                  <a:ext uri="{FF2B5EF4-FFF2-40B4-BE49-F238E27FC236}">
                    <a16:creationId xmlns:a16="http://schemas.microsoft.com/office/drawing/2014/main" id="{E7769308-E2E3-4B7A-98D0-3AE96DCB50CC}"/>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F9254D8F-0E7F-4288-B2D1-0C137DFCA3D9}"/>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defTabSz="914411">
                  <a:defRPr/>
                </a:pPr>
                <a:endParaRPr lang="en-US" sz="1800">
                  <a:solidFill>
                    <a:srgbClr val="000000"/>
                  </a:solidFill>
                  <a:latin typeface="Segoe UI"/>
                </a:endParaRPr>
              </a:p>
            </p:txBody>
          </p:sp>
          <p:grpSp>
            <p:nvGrpSpPr>
              <p:cNvPr id="61" name="Graphic 35">
                <a:extLst>
                  <a:ext uri="{FF2B5EF4-FFF2-40B4-BE49-F238E27FC236}">
                    <a16:creationId xmlns:a16="http://schemas.microsoft.com/office/drawing/2014/main" id="{C47AA9C5-8487-4CE5-952F-E30E9A8C0B89}"/>
                  </a:ext>
                </a:extLst>
              </p:cNvPr>
              <p:cNvGrpSpPr/>
              <p:nvPr/>
            </p:nvGrpSpPr>
            <p:grpSpPr>
              <a:xfrm>
                <a:off x="3257098" y="4078024"/>
                <a:ext cx="92990" cy="155525"/>
                <a:chOff x="3407034" y="4465249"/>
                <a:chExt cx="92990" cy="155525"/>
              </a:xfrm>
              <a:solidFill>
                <a:srgbClr val="0075C9"/>
              </a:solidFill>
            </p:grpSpPr>
            <p:sp>
              <p:nvSpPr>
                <p:cNvPr id="62" name="Freeform: Shape 61">
                  <a:extLst>
                    <a:ext uri="{FF2B5EF4-FFF2-40B4-BE49-F238E27FC236}">
                      <a16:creationId xmlns:a16="http://schemas.microsoft.com/office/drawing/2014/main" id="{E4A12AB1-2E93-4109-ACD6-2DDC0A645097}"/>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defTabSz="914411">
                    <a:defRPr/>
                  </a:pPr>
                  <a:endParaRPr lang="en-US" sz="1800">
                    <a:solidFill>
                      <a:srgbClr val="000000"/>
                    </a:solidFill>
                    <a:latin typeface="Segoe UI"/>
                  </a:endParaRPr>
                </a:p>
              </p:txBody>
            </p:sp>
            <p:sp>
              <p:nvSpPr>
                <p:cNvPr id="63" name="Freeform: Shape 62">
                  <a:extLst>
                    <a:ext uri="{FF2B5EF4-FFF2-40B4-BE49-F238E27FC236}">
                      <a16:creationId xmlns:a16="http://schemas.microsoft.com/office/drawing/2014/main" id="{A3DC2830-5F2B-469F-9FA5-453952C0BCF0}"/>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defTabSz="914411">
                    <a:defRPr/>
                  </a:pPr>
                  <a:endParaRPr lang="en-US" sz="1800">
                    <a:solidFill>
                      <a:srgbClr val="000000"/>
                    </a:solidFill>
                    <a:latin typeface="Segoe UI"/>
                  </a:endParaRPr>
                </a:p>
              </p:txBody>
            </p:sp>
          </p:grpSp>
        </p:grpSp>
      </p:grpSp>
      <p:grpSp>
        <p:nvGrpSpPr>
          <p:cNvPr id="64" name="Group 63">
            <a:extLst>
              <a:ext uri="{FF2B5EF4-FFF2-40B4-BE49-F238E27FC236}">
                <a16:creationId xmlns:a16="http://schemas.microsoft.com/office/drawing/2014/main" id="{18DD04A5-3242-4E9B-AE16-27F9BBE7D793}"/>
              </a:ext>
              <a:ext uri="{C183D7F6-B498-43B3-948B-1728B52AA6E4}">
                <adec:decorative xmlns:adec="http://schemas.microsoft.com/office/drawing/2017/decorative" val="1"/>
              </a:ext>
            </a:extLst>
          </p:cNvPr>
          <p:cNvGrpSpPr/>
          <p:nvPr/>
        </p:nvGrpSpPr>
        <p:grpSpPr>
          <a:xfrm>
            <a:off x="4615437" y="3625784"/>
            <a:ext cx="498293" cy="596652"/>
            <a:chOff x="5597700" y="3877784"/>
            <a:chExt cx="498300" cy="596660"/>
          </a:xfrm>
        </p:grpSpPr>
        <p:grpSp>
          <p:nvGrpSpPr>
            <p:cNvPr id="65" name="Group 64">
              <a:extLst>
                <a:ext uri="{FF2B5EF4-FFF2-40B4-BE49-F238E27FC236}">
                  <a16:creationId xmlns:a16="http://schemas.microsoft.com/office/drawing/2014/main" id="{E2114B11-269C-4E01-9502-5149B9EF8207}"/>
                </a:ext>
              </a:extLst>
            </p:cNvPr>
            <p:cNvGrpSpPr/>
            <p:nvPr/>
          </p:nvGrpSpPr>
          <p:grpSpPr>
            <a:xfrm>
              <a:off x="5597700" y="3877784"/>
              <a:ext cx="498300" cy="596660"/>
              <a:chOff x="3102115" y="3813045"/>
              <a:chExt cx="402957" cy="482498"/>
            </a:xfrm>
          </p:grpSpPr>
          <p:sp>
            <p:nvSpPr>
              <p:cNvPr id="67" name="Rectangle: Top Corners Rounded 66">
                <a:extLst>
                  <a:ext uri="{FF2B5EF4-FFF2-40B4-BE49-F238E27FC236}">
                    <a16:creationId xmlns:a16="http://schemas.microsoft.com/office/drawing/2014/main" id="{B5394934-2635-4915-A939-814E03247697}"/>
                  </a:ext>
                </a:extLst>
              </p:cNvPr>
              <p:cNvSpPr/>
              <p:nvPr/>
            </p:nvSpPr>
            <p:spPr bwMode="auto">
              <a:xfrm>
                <a:off x="3183649" y="3813045"/>
                <a:ext cx="239888" cy="278892"/>
              </a:xfrm>
              <a:prstGeom prst="round2SameRect">
                <a:avLst>
                  <a:gd name="adj1" fmla="val 50000"/>
                  <a:gd name="adj2" fmla="val 0"/>
                </a:avLst>
              </a:prstGeom>
              <a:noFill/>
              <a:ln w="825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13C5C6EF-040B-4AF5-B3DA-C9904A3D4EA4}"/>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accent5"/>
              </a:solidFill>
              <a:ln w="3847" cap="flat">
                <a:noFill/>
                <a:prstDash val="solid"/>
                <a:miter/>
              </a:ln>
            </p:spPr>
            <p:txBody>
              <a:bodyPr rtlCol="0" anchor="ctr"/>
              <a:lstStyle/>
              <a:p>
                <a:pPr defTabSz="914411">
                  <a:defRPr/>
                </a:pPr>
                <a:endParaRPr lang="en-US" sz="1800">
                  <a:solidFill>
                    <a:srgbClr val="000000"/>
                  </a:solidFill>
                  <a:latin typeface="Segoe UI"/>
                </a:endParaRPr>
              </a:p>
            </p:txBody>
          </p:sp>
        </p:grpSp>
        <p:pic>
          <p:nvPicPr>
            <p:cNvPr id="66" name="Graphic 65">
              <a:extLst>
                <a:ext uri="{FF2B5EF4-FFF2-40B4-BE49-F238E27FC236}">
                  <a16:creationId xmlns:a16="http://schemas.microsoft.com/office/drawing/2014/main" id="{DC81D3AC-6A22-4F96-B131-140F879D3C6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655648" y="4169867"/>
              <a:ext cx="382404" cy="235326"/>
            </a:xfrm>
            <a:prstGeom prst="rect">
              <a:avLst/>
            </a:prstGeom>
          </p:spPr>
        </p:pic>
      </p:grpSp>
      <p:grpSp>
        <p:nvGrpSpPr>
          <p:cNvPr id="69" name="Group 68">
            <a:extLst>
              <a:ext uri="{FF2B5EF4-FFF2-40B4-BE49-F238E27FC236}">
                <a16:creationId xmlns:a16="http://schemas.microsoft.com/office/drawing/2014/main" id="{A9C1BEE8-E652-4ADC-95DE-D16B41051D83}"/>
              </a:ext>
              <a:ext uri="{C183D7F6-B498-43B3-948B-1728B52AA6E4}">
                <adec:decorative xmlns:adec="http://schemas.microsoft.com/office/drawing/2017/decorative" val="1"/>
              </a:ext>
            </a:extLst>
          </p:cNvPr>
          <p:cNvGrpSpPr/>
          <p:nvPr/>
        </p:nvGrpSpPr>
        <p:grpSpPr>
          <a:xfrm>
            <a:off x="6420387" y="3629404"/>
            <a:ext cx="581167" cy="589415"/>
            <a:chOff x="7524023" y="3784922"/>
            <a:chExt cx="672737" cy="682285"/>
          </a:xfrm>
        </p:grpSpPr>
        <p:sp>
          <p:nvSpPr>
            <p:cNvPr id="70" name="Rectangle 69">
              <a:extLst>
                <a:ext uri="{FF2B5EF4-FFF2-40B4-BE49-F238E27FC236}">
                  <a16:creationId xmlns:a16="http://schemas.microsoft.com/office/drawing/2014/main" id="{EBF085CB-9592-4545-B0F3-23E968C44FB1}"/>
                </a:ext>
              </a:extLst>
            </p:cNvPr>
            <p:cNvSpPr/>
            <p:nvPr/>
          </p:nvSpPr>
          <p:spPr bwMode="auto">
            <a:xfrm>
              <a:off x="7524023" y="3784922"/>
              <a:ext cx="672737" cy="682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A88B3E6F-A276-49B3-805C-AD71C1EE6ABF}"/>
                </a:ext>
              </a:extLst>
            </p:cNvPr>
            <p:cNvGrpSpPr/>
            <p:nvPr/>
          </p:nvGrpSpPr>
          <p:grpSpPr>
            <a:xfrm rot="10800000">
              <a:off x="7633929" y="3899601"/>
              <a:ext cx="452926" cy="452926"/>
              <a:chOff x="7318336" y="3244112"/>
              <a:chExt cx="1219200" cy="1219200"/>
            </a:xfrm>
          </p:grpSpPr>
          <p:sp>
            <p:nvSpPr>
              <p:cNvPr id="72" name="Graphic 50">
                <a:extLst>
                  <a:ext uri="{FF2B5EF4-FFF2-40B4-BE49-F238E27FC236}">
                    <a16:creationId xmlns:a16="http://schemas.microsoft.com/office/drawing/2014/main" id="{5A6EE4A4-0515-4B41-B49B-246F5DDBC61B}"/>
                  </a:ext>
                </a:extLst>
              </p:cNvPr>
              <p:cNvSpPr/>
              <p:nvPr/>
            </p:nvSpPr>
            <p:spPr>
              <a:xfrm>
                <a:off x="7318336" y="32441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pPr defTabSz="914554"/>
                <a:endParaRPr lang="en-US" sz="1800">
                  <a:solidFill>
                    <a:srgbClr val="000000"/>
                  </a:solidFill>
                  <a:latin typeface="Segoe UI"/>
                </a:endParaRPr>
              </a:p>
            </p:txBody>
          </p:sp>
          <p:sp>
            <p:nvSpPr>
              <p:cNvPr id="73" name="Graphic 50">
                <a:extLst>
                  <a:ext uri="{FF2B5EF4-FFF2-40B4-BE49-F238E27FC236}">
                    <a16:creationId xmlns:a16="http://schemas.microsoft.com/office/drawing/2014/main" id="{E3797C47-B0DE-4F2D-BD2D-0E96633A5723}"/>
                  </a:ext>
                </a:extLst>
              </p:cNvPr>
              <p:cNvSpPr/>
              <p:nvPr/>
            </p:nvSpPr>
            <p:spPr>
              <a:xfrm>
                <a:off x="7966036" y="32441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chemeClr val="accent5"/>
              </a:solidFill>
              <a:ln w="9525" cap="flat">
                <a:noFill/>
                <a:prstDash val="solid"/>
                <a:miter/>
              </a:ln>
            </p:spPr>
            <p:txBody>
              <a:bodyPr rtlCol="0" anchor="ctr"/>
              <a:lstStyle/>
              <a:p>
                <a:pPr defTabSz="914554"/>
                <a:endParaRPr lang="en-US" sz="1800">
                  <a:solidFill>
                    <a:srgbClr val="000000"/>
                  </a:solidFill>
                  <a:latin typeface="Segoe UI"/>
                </a:endParaRPr>
              </a:p>
            </p:txBody>
          </p:sp>
          <p:sp>
            <p:nvSpPr>
              <p:cNvPr id="74" name="Graphic 50">
                <a:extLst>
                  <a:ext uri="{FF2B5EF4-FFF2-40B4-BE49-F238E27FC236}">
                    <a16:creationId xmlns:a16="http://schemas.microsoft.com/office/drawing/2014/main" id="{DC7B2E5D-BF62-4F19-A51A-2E6B926DA9BC}"/>
                  </a:ext>
                </a:extLst>
              </p:cNvPr>
              <p:cNvSpPr/>
              <p:nvPr/>
            </p:nvSpPr>
            <p:spPr>
              <a:xfrm>
                <a:off x="7318336" y="38918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pPr defTabSz="914554"/>
                <a:endParaRPr lang="en-US" sz="1800">
                  <a:solidFill>
                    <a:srgbClr val="000000"/>
                  </a:solidFill>
                  <a:latin typeface="Segoe UI"/>
                </a:endParaRPr>
              </a:p>
            </p:txBody>
          </p:sp>
          <p:sp>
            <p:nvSpPr>
              <p:cNvPr id="75" name="Graphic 50">
                <a:extLst>
                  <a:ext uri="{FF2B5EF4-FFF2-40B4-BE49-F238E27FC236}">
                    <a16:creationId xmlns:a16="http://schemas.microsoft.com/office/drawing/2014/main" id="{607846D9-17BE-4CE2-9453-D9A208B561E6}"/>
                  </a:ext>
                </a:extLst>
              </p:cNvPr>
              <p:cNvSpPr/>
              <p:nvPr/>
            </p:nvSpPr>
            <p:spPr>
              <a:xfrm>
                <a:off x="7966036" y="38918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pPr defTabSz="914554"/>
                <a:endParaRPr lang="en-US" sz="1800">
                  <a:solidFill>
                    <a:srgbClr val="000000"/>
                  </a:solidFill>
                  <a:latin typeface="Segoe UI"/>
                </a:endParaRPr>
              </a:p>
            </p:txBody>
          </p:sp>
        </p:grpSp>
      </p:grpSp>
      <p:grpSp>
        <p:nvGrpSpPr>
          <p:cNvPr id="76" name="Group 75">
            <a:extLst>
              <a:ext uri="{FF2B5EF4-FFF2-40B4-BE49-F238E27FC236}">
                <a16:creationId xmlns:a16="http://schemas.microsoft.com/office/drawing/2014/main" id="{E80E3A76-B40C-4129-9012-4BC36A07C5F2}"/>
              </a:ext>
              <a:ext uri="{C183D7F6-B498-43B3-948B-1728B52AA6E4}">
                <adec:decorative xmlns:adec="http://schemas.microsoft.com/office/drawing/2017/decorative" val="1"/>
              </a:ext>
            </a:extLst>
          </p:cNvPr>
          <p:cNvGrpSpPr/>
          <p:nvPr/>
        </p:nvGrpSpPr>
        <p:grpSpPr>
          <a:xfrm>
            <a:off x="8308212" y="3640304"/>
            <a:ext cx="476075" cy="567612"/>
            <a:chOff x="10031497" y="3869019"/>
            <a:chExt cx="476081" cy="567620"/>
          </a:xfrm>
        </p:grpSpPr>
        <p:sp>
          <p:nvSpPr>
            <p:cNvPr id="77" name="Graphic 154" descr="Shield with solid fill">
              <a:extLst>
                <a:ext uri="{FF2B5EF4-FFF2-40B4-BE49-F238E27FC236}">
                  <a16:creationId xmlns:a16="http://schemas.microsoft.com/office/drawing/2014/main" id="{0B5F3E79-EDE2-4C4D-86E5-9924789B1044}"/>
                </a:ext>
              </a:extLst>
            </p:cNvPr>
            <p:cNvSpPr/>
            <p:nvPr/>
          </p:nvSpPr>
          <p:spPr>
            <a:xfrm>
              <a:off x="10031497" y="3869019"/>
              <a:ext cx="476081" cy="567620"/>
            </a:xfrm>
            <a:custGeom>
              <a:avLst/>
              <a:gdLst>
                <a:gd name="connsiteX0" fmla="*/ 257932 w 476081"/>
                <a:gd name="connsiteY0" fmla="*/ 9110 h 567620"/>
                <a:gd name="connsiteX1" fmla="*/ 451849 w 476081"/>
                <a:gd name="connsiteY1" fmla="*/ 104036 h 567620"/>
                <a:gd name="connsiteX2" fmla="*/ 476081 w 476081"/>
                <a:gd name="connsiteY2" fmla="*/ 130840 h 567620"/>
                <a:gd name="connsiteX3" fmla="*/ 476081 w 476081"/>
                <a:gd name="connsiteY3" fmla="*/ 198492 h 567620"/>
                <a:gd name="connsiteX4" fmla="*/ 252684 w 476081"/>
                <a:gd name="connsiteY4" fmla="*/ 563326 h 567620"/>
                <a:gd name="connsiteX5" fmla="*/ 223398 w 476081"/>
                <a:gd name="connsiteY5" fmla="*/ 563326 h 567620"/>
                <a:gd name="connsiteX6" fmla="*/ 1 w 476081"/>
                <a:gd name="connsiteY6" fmla="*/ 198492 h 567620"/>
                <a:gd name="connsiteX7" fmla="*/ 1 w 476081"/>
                <a:gd name="connsiteY7" fmla="*/ 130840 h 567620"/>
                <a:gd name="connsiteX8" fmla="*/ 24233 w 476081"/>
                <a:gd name="connsiteY8" fmla="*/ 104036 h 567620"/>
                <a:gd name="connsiteX9" fmla="*/ 218150 w 476081"/>
                <a:gd name="connsiteY9" fmla="*/ 9110 h 567620"/>
                <a:gd name="connsiteX10" fmla="*/ 255203 w 476081"/>
                <a:gd name="connsiteY10" fmla="*/ 6381 h 567620"/>
                <a:gd name="connsiteX11" fmla="*/ 257932 w 476081"/>
                <a:gd name="connsiteY11" fmla="*/ 9110 h 56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6081" h="567620">
                  <a:moveTo>
                    <a:pt x="257932" y="9110"/>
                  </a:moveTo>
                  <a:cubicBezTo>
                    <a:pt x="308212" y="64174"/>
                    <a:pt x="377519" y="98100"/>
                    <a:pt x="451849" y="104036"/>
                  </a:cubicBezTo>
                  <a:cubicBezTo>
                    <a:pt x="465657" y="105330"/>
                    <a:pt x="476181" y="116971"/>
                    <a:pt x="476081" y="130840"/>
                  </a:cubicBezTo>
                  <a:lnTo>
                    <a:pt x="476081" y="198492"/>
                  </a:lnTo>
                  <a:cubicBezTo>
                    <a:pt x="476081" y="345549"/>
                    <a:pt x="382550" y="480082"/>
                    <a:pt x="252684" y="563326"/>
                  </a:cubicBezTo>
                  <a:cubicBezTo>
                    <a:pt x="243761" y="569051"/>
                    <a:pt x="232321" y="569051"/>
                    <a:pt x="223398" y="563326"/>
                  </a:cubicBezTo>
                  <a:cubicBezTo>
                    <a:pt x="93532" y="480082"/>
                    <a:pt x="1" y="345549"/>
                    <a:pt x="1" y="198492"/>
                  </a:cubicBezTo>
                  <a:lnTo>
                    <a:pt x="1" y="130840"/>
                  </a:lnTo>
                  <a:cubicBezTo>
                    <a:pt x="-99" y="116971"/>
                    <a:pt x="10425" y="105330"/>
                    <a:pt x="24233" y="104036"/>
                  </a:cubicBezTo>
                  <a:cubicBezTo>
                    <a:pt x="98563" y="98100"/>
                    <a:pt x="167870" y="64174"/>
                    <a:pt x="218150" y="9110"/>
                  </a:cubicBezTo>
                  <a:cubicBezTo>
                    <a:pt x="227628" y="-1876"/>
                    <a:pt x="244218" y="-3098"/>
                    <a:pt x="255203" y="6381"/>
                  </a:cubicBezTo>
                  <a:cubicBezTo>
                    <a:pt x="256178" y="7222"/>
                    <a:pt x="257091" y="8135"/>
                    <a:pt x="257932" y="9110"/>
                  </a:cubicBezTo>
                  <a:close/>
                </a:path>
              </a:pathLst>
            </a:custGeom>
            <a:solidFill>
              <a:schemeClr val="tx2"/>
            </a:solidFill>
            <a:ln w="6945" cap="flat">
              <a:noFill/>
              <a:prstDash val="solid"/>
              <a:miter/>
            </a:ln>
          </p:spPr>
          <p:txBody>
            <a:bodyPr rtlCol="0" anchor="ctr"/>
            <a:lstStyle/>
            <a:p>
              <a:pPr defTabSz="914554"/>
              <a:endParaRPr lang="en-US" sz="1800">
                <a:solidFill>
                  <a:srgbClr val="000000"/>
                </a:solidFill>
                <a:latin typeface="Segoe UI"/>
              </a:endParaRPr>
            </a:p>
          </p:txBody>
        </p:sp>
        <p:grpSp>
          <p:nvGrpSpPr>
            <p:cNvPr id="78" name="Group 77">
              <a:extLst>
                <a:ext uri="{FF2B5EF4-FFF2-40B4-BE49-F238E27FC236}">
                  <a16:creationId xmlns:a16="http://schemas.microsoft.com/office/drawing/2014/main" id="{77DB75F8-D31D-4701-AD22-EA0CBB1EFEF2}"/>
                </a:ext>
              </a:extLst>
            </p:cNvPr>
            <p:cNvGrpSpPr/>
            <p:nvPr/>
          </p:nvGrpSpPr>
          <p:grpSpPr>
            <a:xfrm>
              <a:off x="10165775" y="4008464"/>
              <a:ext cx="207525" cy="288731"/>
              <a:chOff x="9599612" y="6361252"/>
              <a:chExt cx="360401" cy="501429"/>
            </a:xfrm>
          </p:grpSpPr>
          <p:sp>
            <p:nvSpPr>
              <p:cNvPr id="79" name="Graphic 156">
                <a:extLst>
                  <a:ext uri="{FF2B5EF4-FFF2-40B4-BE49-F238E27FC236}">
                    <a16:creationId xmlns:a16="http://schemas.microsoft.com/office/drawing/2014/main" id="{66981522-B8AF-4EFF-8F95-2AA017BF7095}"/>
                  </a:ext>
                </a:extLst>
              </p:cNvPr>
              <p:cNvSpPr/>
              <p:nvPr/>
            </p:nvSpPr>
            <p:spPr>
              <a:xfrm>
                <a:off x="9599612" y="6361252"/>
                <a:ext cx="360401" cy="360402"/>
              </a:xfrm>
              <a:custGeom>
                <a:avLst/>
                <a:gdLst>
                  <a:gd name="connsiteX0" fmla="*/ 180183 w 360401"/>
                  <a:gd name="connsiteY0" fmla="*/ 0 h 360402"/>
                  <a:gd name="connsiteX1" fmla="*/ 360384 w 360401"/>
                  <a:gd name="connsiteY1" fmla="*/ 180201 h 360402"/>
                  <a:gd name="connsiteX2" fmla="*/ 180183 w 360401"/>
                  <a:gd name="connsiteY2" fmla="*/ 360402 h 360402"/>
                  <a:gd name="connsiteX3" fmla="*/ -18 w 360401"/>
                  <a:gd name="connsiteY3" fmla="*/ 180201 h 360402"/>
                  <a:gd name="connsiteX4" fmla="*/ 180183 w 360401"/>
                  <a:gd name="connsiteY4" fmla="*/ 0 h 360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01" h="360402">
                    <a:moveTo>
                      <a:pt x="180183" y="0"/>
                    </a:moveTo>
                    <a:cubicBezTo>
                      <a:pt x="279705" y="0"/>
                      <a:pt x="360384" y="80679"/>
                      <a:pt x="360384" y="180201"/>
                    </a:cubicBezTo>
                    <a:cubicBezTo>
                      <a:pt x="360384" y="279723"/>
                      <a:pt x="279705" y="360402"/>
                      <a:pt x="180183" y="360402"/>
                    </a:cubicBezTo>
                    <a:cubicBezTo>
                      <a:pt x="80661" y="360402"/>
                      <a:pt x="-18" y="279723"/>
                      <a:pt x="-18" y="180201"/>
                    </a:cubicBezTo>
                    <a:cubicBezTo>
                      <a:pt x="-18" y="80679"/>
                      <a:pt x="80661" y="0"/>
                      <a:pt x="180183" y="0"/>
                    </a:cubicBezTo>
                  </a:path>
                </a:pathLst>
              </a:custGeom>
              <a:solidFill>
                <a:schemeClr val="accent5"/>
              </a:solidFill>
              <a:ln w="3831" cap="flat">
                <a:noFill/>
                <a:prstDash val="solid"/>
                <a:miter/>
              </a:ln>
            </p:spPr>
            <p:txBody>
              <a:bodyPr rtlCol="0" anchor="ctr"/>
              <a:lstStyle/>
              <a:p>
                <a:pPr defTabSz="914554"/>
                <a:endParaRPr lang="en-US" sz="1800">
                  <a:solidFill>
                    <a:srgbClr val="000000"/>
                  </a:solidFill>
                  <a:latin typeface="Segoe UI"/>
                </a:endParaRPr>
              </a:p>
            </p:txBody>
          </p:sp>
          <p:sp>
            <p:nvSpPr>
              <p:cNvPr id="80" name="Graphic 156">
                <a:extLst>
                  <a:ext uri="{FF2B5EF4-FFF2-40B4-BE49-F238E27FC236}">
                    <a16:creationId xmlns:a16="http://schemas.microsoft.com/office/drawing/2014/main" id="{BF574270-61AE-46DE-9567-E91DAFB20F7C}"/>
                  </a:ext>
                </a:extLst>
              </p:cNvPr>
              <p:cNvSpPr/>
              <p:nvPr/>
            </p:nvSpPr>
            <p:spPr>
              <a:xfrm>
                <a:off x="9701465" y="6815673"/>
                <a:ext cx="156696" cy="47008"/>
              </a:xfrm>
              <a:custGeom>
                <a:avLst/>
                <a:gdLst>
                  <a:gd name="connsiteX0" fmla="*/ 133192 w 156696"/>
                  <a:gd name="connsiteY0" fmla="*/ 0 h 47008"/>
                  <a:gd name="connsiteX1" fmla="*/ 156697 w 156696"/>
                  <a:gd name="connsiteY1" fmla="*/ 0 h 47008"/>
                  <a:gd name="connsiteX2" fmla="*/ 156697 w 156696"/>
                  <a:gd name="connsiteY2" fmla="*/ 47009 h 47008"/>
                  <a:gd name="connsiteX3" fmla="*/ 133192 w 156696"/>
                  <a:gd name="connsiteY3" fmla="*/ 47009 h 47008"/>
                  <a:gd name="connsiteX4" fmla="*/ 23504 w 156696"/>
                  <a:gd name="connsiteY4" fmla="*/ 47009 h 47008"/>
                  <a:gd name="connsiteX5" fmla="*/ 0 w 156696"/>
                  <a:gd name="connsiteY5" fmla="*/ 47009 h 47008"/>
                  <a:gd name="connsiteX6" fmla="*/ 0 w 156696"/>
                  <a:gd name="connsiteY6" fmla="*/ 0 h 47008"/>
                  <a:gd name="connsiteX7" fmla="*/ 23504 w 156696"/>
                  <a:gd name="connsiteY7" fmla="*/ 0 h 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47008">
                    <a:moveTo>
                      <a:pt x="133192" y="0"/>
                    </a:moveTo>
                    <a:cubicBezTo>
                      <a:pt x="146173" y="0"/>
                      <a:pt x="156697" y="0"/>
                      <a:pt x="156697" y="0"/>
                    </a:cubicBezTo>
                    <a:lnTo>
                      <a:pt x="156697" y="47009"/>
                    </a:lnTo>
                    <a:cubicBezTo>
                      <a:pt x="156697" y="47009"/>
                      <a:pt x="146173" y="47009"/>
                      <a:pt x="133192" y="47009"/>
                    </a:cubicBezTo>
                    <a:lnTo>
                      <a:pt x="23504" y="47009"/>
                    </a:lnTo>
                    <a:cubicBezTo>
                      <a:pt x="10523" y="47009"/>
                      <a:pt x="0" y="47009"/>
                      <a:pt x="0" y="47009"/>
                    </a:cubicBezTo>
                    <a:lnTo>
                      <a:pt x="0" y="0"/>
                    </a:lnTo>
                    <a:cubicBezTo>
                      <a:pt x="0" y="0"/>
                      <a:pt x="10523" y="0"/>
                      <a:pt x="23504" y="0"/>
                    </a:cubicBezTo>
                    <a:close/>
                  </a:path>
                </a:pathLst>
              </a:custGeom>
              <a:solidFill>
                <a:schemeClr val="accent5"/>
              </a:solidFill>
              <a:ln w="3831" cap="flat">
                <a:noFill/>
                <a:prstDash val="solid"/>
                <a:miter/>
              </a:ln>
            </p:spPr>
            <p:txBody>
              <a:bodyPr rtlCol="0" anchor="ctr"/>
              <a:lstStyle/>
              <a:p>
                <a:pPr defTabSz="914554"/>
                <a:endParaRPr lang="en-US" sz="1800">
                  <a:solidFill>
                    <a:srgbClr val="000000"/>
                  </a:solidFill>
                  <a:latin typeface="Segoe UI"/>
                </a:endParaRPr>
              </a:p>
            </p:txBody>
          </p:sp>
          <p:sp>
            <p:nvSpPr>
              <p:cNvPr id="81" name="Graphic 156">
                <a:extLst>
                  <a:ext uri="{FF2B5EF4-FFF2-40B4-BE49-F238E27FC236}">
                    <a16:creationId xmlns:a16="http://schemas.microsoft.com/office/drawing/2014/main" id="{B1DB2397-2C29-4A34-AF71-75157FD96853}"/>
                  </a:ext>
                </a:extLst>
              </p:cNvPr>
              <p:cNvSpPr/>
              <p:nvPr/>
            </p:nvSpPr>
            <p:spPr>
              <a:xfrm>
                <a:off x="9701465" y="6752994"/>
                <a:ext cx="156696" cy="47008"/>
              </a:xfrm>
              <a:custGeom>
                <a:avLst/>
                <a:gdLst>
                  <a:gd name="connsiteX0" fmla="*/ 133192 w 156696"/>
                  <a:gd name="connsiteY0" fmla="*/ 0 h 47008"/>
                  <a:gd name="connsiteX1" fmla="*/ 156697 w 156696"/>
                  <a:gd name="connsiteY1" fmla="*/ 0 h 47008"/>
                  <a:gd name="connsiteX2" fmla="*/ 156697 w 156696"/>
                  <a:gd name="connsiteY2" fmla="*/ 47009 h 47008"/>
                  <a:gd name="connsiteX3" fmla="*/ 133192 w 156696"/>
                  <a:gd name="connsiteY3" fmla="*/ 47009 h 47008"/>
                  <a:gd name="connsiteX4" fmla="*/ 23504 w 156696"/>
                  <a:gd name="connsiteY4" fmla="*/ 47009 h 47008"/>
                  <a:gd name="connsiteX5" fmla="*/ 0 w 156696"/>
                  <a:gd name="connsiteY5" fmla="*/ 47009 h 47008"/>
                  <a:gd name="connsiteX6" fmla="*/ 0 w 156696"/>
                  <a:gd name="connsiteY6" fmla="*/ 0 h 47008"/>
                  <a:gd name="connsiteX7" fmla="*/ 23504 w 156696"/>
                  <a:gd name="connsiteY7" fmla="*/ 0 h 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47008">
                    <a:moveTo>
                      <a:pt x="133192" y="0"/>
                    </a:moveTo>
                    <a:cubicBezTo>
                      <a:pt x="146173" y="0"/>
                      <a:pt x="156697" y="0"/>
                      <a:pt x="156697" y="0"/>
                    </a:cubicBezTo>
                    <a:lnTo>
                      <a:pt x="156697" y="47009"/>
                    </a:lnTo>
                    <a:cubicBezTo>
                      <a:pt x="156697" y="47009"/>
                      <a:pt x="146173" y="47009"/>
                      <a:pt x="133192" y="47009"/>
                    </a:cubicBezTo>
                    <a:lnTo>
                      <a:pt x="23504" y="47009"/>
                    </a:lnTo>
                    <a:cubicBezTo>
                      <a:pt x="10523" y="47009"/>
                      <a:pt x="0" y="47009"/>
                      <a:pt x="0" y="47009"/>
                    </a:cubicBezTo>
                    <a:lnTo>
                      <a:pt x="0" y="0"/>
                    </a:lnTo>
                    <a:cubicBezTo>
                      <a:pt x="0" y="0"/>
                      <a:pt x="10523" y="0"/>
                      <a:pt x="23504" y="0"/>
                    </a:cubicBezTo>
                    <a:close/>
                  </a:path>
                </a:pathLst>
              </a:custGeom>
              <a:solidFill>
                <a:schemeClr val="accent5"/>
              </a:solidFill>
              <a:ln w="3831" cap="flat">
                <a:noFill/>
                <a:prstDash val="solid"/>
                <a:miter/>
              </a:ln>
            </p:spPr>
            <p:txBody>
              <a:bodyPr rtlCol="0" anchor="ctr"/>
              <a:lstStyle/>
              <a:p>
                <a:pPr defTabSz="914554"/>
                <a:endParaRPr lang="en-US" sz="1800">
                  <a:solidFill>
                    <a:srgbClr val="000000"/>
                  </a:solidFill>
                  <a:latin typeface="Segoe UI"/>
                </a:endParaRPr>
              </a:p>
            </p:txBody>
          </p:sp>
          <p:sp>
            <p:nvSpPr>
              <p:cNvPr id="82" name="Graphic 156">
                <a:extLst>
                  <a:ext uri="{FF2B5EF4-FFF2-40B4-BE49-F238E27FC236}">
                    <a16:creationId xmlns:a16="http://schemas.microsoft.com/office/drawing/2014/main" id="{D7428A0A-7DC2-4233-8C3E-D1DD2B7DF76E}"/>
                  </a:ext>
                </a:extLst>
              </p:cNvPr>
              <p:cNvSpPr/>
              <p:nvPr/>
            </p:nvSpPr>
            <p:spPr>
              <a:xfrm>
                <a:off x="9701465" y="6674646"/>
                <a:ext cx="156696" cy="62678"/>
              </a:xfrm>
              <a:custGeom>
                <a:avLst/>
                <a:gdLst>
                  <a:gd name="connsiteX0" fmla="*/ 125357 w 156696"/>
                  <a:gd name="connsiteY0" fmla="*/ 0 h 62678"/>
                  <a:gd name="connsiteX1" fmla="*/ 156697 w 156696"/>
                  <a:gd name="connsiteY1" fmla="*/ 0 h 62678"/>
                  <a:gd name="connsiteX2" fmla="*/ 156697 w 156696"/>
                  <a:gd name="connsiteY2" fmla="*/ 62679 h 62678"/>
                  <a:gd name="connsiteX3" fmla="*/ 125357 w 156696"/>
                  <a:gd name="connsiteY3" fmla="*/ 62679 h 62678"/>
                  <a:gd name="connsiteX4" fmla="*/ 31339 w 156696"/>
                  <a:gd name="connsiteY4" fmla="*/ 62679 h 62678"/>
                  <a:gd name="connsiteX5" fmla="*/ 0 w 156696"/>
                  <a:gd name="connsiteY5" fmla="*/ 62679 h 62678"/>
                  <a:gd name="connsiteX6" fmla="*/ 0 w 156696"/>
                  <a:gd name="connsiteY6" fmla="*/ 0 h 62678"/>
                  <a:gd name="connsiteX7" fmla="*/ 31339 w 156696"/>
                  <a:gd name="connsiteY7" fmla="*/ 0 h 6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62678">
                    <a:moveTo>
                      <a:pt x="125357" y="0"/>
                    </a:moveTo>
                    <a:cubicBezTo>
                      <a:pt x="142665" y="0"/>
                      <a:pt x="156697" y="0"/>
                      <a:pt x="156697" y="0"/>
                    </a:cubicBezTo>
                    <a:lnTo>
                      <a:pt x="156697" y="62679"/>
                    </a:lnTo>
                    <a:cubicBezTo>
                      <a:pt x="156697" y="62679"/>
                      <a:pt x="142665" y="62679"/>
                      <a:pt x="125357" y="62679"/>
                    </a:cubicBezTo>
                    <a:lnTo>
                      <a:pt x="31339" y="62679"/>
                    </a:lnTo>
                    <a:cubicBezTo>
                      <a:pt x="14031" y="62679"/>
                      <a:pt x="0" y="62679"/>
                      <a:pt x="0" y="62679"/>
                    </a:cubicBezTo>
                    <a:lnTo>
                      <a:pt x="0" y="0"/>
                    </a:lnTo>
                    <a:cubicBezTo>
                      <a:pt x="0" y="0"/>
                      <a:pt x="14031" y="0"/>
                      <a:pt x="31339" y="0"/>
                    </a:cubicBezTo>
                    <a:close/>
                  </a:path>
                </a:pathLst>
              </a:custGeom>
              <a:solidFill>
                <a:schemeClr val="accent5"/>
              </a:solidFill>
              <a:ln w="3831" cap="flat">
                <a:noFill/>
                <a:prstDash val="solid"/>
                <a:miter/>
              </a:ln>
            </p:spPr>
            <p:txBody>
              <a:bodyPr rtlCol="0" anchor="ctr"/>
              <a:lstStyle/>
              <a:p>
                <a:pPr defTabSz="914554"/>
                <a:endParaRPr lang="en-US" sz="1800">
                  <a:solidFill>
                    <a:srgbClr val="000000"/>
                  </a:solidFill>
                  <a:latin typeface="Segoe UI"/>
                </a:endParaRPr>
              </a:p>
            </p:txBody>
          </p:sp>
        </p:grpSp>
      </p:grpSp>
      <p:sp>
        <p:nvSpPr>
          <p:cNvPr id="87" name="Right Bracket 86">
            <a:extLst>
              <a:ext uri="{FF2B5EF4-FFF2-40B4-BE49-F238E27FC236}">
                <a16:creationId xmlns:a16="http://schemas.microsoft.com/office/drawing/2014/main" id="{2F2CE8F4-1444-4DD8-A0B6-277CEC7EA413}"/>
              </a:ext>
              <a:ext uri="{C183D7F6-B498-43B3-948B-1728B52AA6E4}">
                <adec:decorative xmlns:adec="http://schemas.microsoft.com/office/drawing/2017/decorative" val="1"/>
              </a:ext>
            </a:extLst>
          </p:cNvPr>
          <p:cNvSpPr/>
          <p:nvPr/>
        </p:nvSpPr>
        <p:spPr>
          <a:xfrm>
            <a:off x="9593528" y="1584285"/>
            <a:ext cx="112478" cy="1510071"/>
          </a:xfrm>
          <a:prstGeom prst="rightBracket">
            <a:avLst>
              <a:gd name="adj" fmla="val 0"/>
            </a:avLst>
          </a:prstGeom>
          <a:ln w="317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defRPr/>
            </a:pPr>
            <a:endParaRPr lang="en-US">
              <a:solidFill>
                <a:srgbClr val="000000"/>
              </a:solidFill>
              <a:latin typeface="Segoe UI"/>
            </a:endParaRPr>
          </a:p>
        </p:txBody>
      </p:sp>
      <p:sp>
        <p:nvSpPr>
          <p:cNvPr id="90" name="TextBox 89">
            <a:extLst>
              <a:ext uri="{FF2B5EF4-FFF2-40B4-BE49-F238E27FC236}">
                <a16:creationId xmlns:a16="http://schemas.microsoft.com/office/drawing/2014/main" id="{CE2E20DB-6CAA-43D9-9E2F-0D4F66A27DC1}"/>
              </a:ext>
            </a:extLst>
          </p:cNvPr>
          <p:cNvSpPr txBox="1"/>
          <p:nvPr/>
        </p:nvSpPr>
        <p:spPr>
          <a:xfrm>
            <a:off x="9779886" y="1681198"/>
            <a:ext cx="2115541" cy="1555939"/>
          </a:xfrm>
          <a:prstGeom prst="rect">
            <a:avLst/>
          </a:prstGeom>
          <a:noFill/>
          <a:ln>
            <a:noFill/>
          </a:ln>
        </p:spPr>
        <p:txBody>
          <a:bodyPr wrap="square" lIns="0" tIns="0" rIns="0" bIns="0" rtlCol="0">
            <a:spAutoFit/>
          </a:bodyPr>
          <a:lstStyle/>
          <a:p>
            <a:pPr defTabSz="914565">
              <a:spcAft>
                <a:spcPts val="588"/>
              </a:spcAft>
              <a:defRPr/>
            </a:pPr>
            <a:r>
              <a:rPr lang="en-US" dirty="0">
                <a:solidFill>
                  <a:srgbClr val="0078D3"/>
                </a:solidFill>
                <a:latin typeface="Segoe UI Semibold"/>
              </a:rPr>
              <a:t>Business alignment</a:t>
            </a:r>
          </a:p>
          <a:p>
            <a:pPr defTabSz="914565">
              <a:spcAft>
                <a:spcPts val="588"/>
              </a:spcAft>
              <a:defRPr/>
            </a:pPr>
            <a:r>
              <a:rPr lang="en-US" sz="1569" dirty="0">
                <a:gradFill>
                  <a:gsLst>
                    <a:gs pos="2917">
                      <a:srgbClr val="353535"/>
                    </a:gs>
                    <a:gs pos="30000">
                      <a:srgbClr val="353535"/>
                    </a:gs>
                  </a:gsLst>
                  <a:lin ang="5400000" scaled="0"/>
                </a:gradFill>
                <a:latin typeface="Segoe UI"/>
              </a:rPr>
              <a:t>Establish cross-org processes to scale cloud security throughout your business</a:t>
            </a:r>
          </a:p>
        </p:txBody>
      </p:sp>
      <p:sp>
        <p:nvSpPr>
          <p:cNvPr id="89" name="TextBox 88">
            <a:extLst>
              <a:ext uri="{FF2B5EF4-FFF2-40B4-BE49-F238E27FC236}">
                <a16:creationId xmlns:a16="http://schemas.microsoft.com/office/drawing/2014/main" id="{5425F87F-5466-441E-BD10-CE9D83CB959F}"/>
              </a:ext>
            </a:extLst>
          </p:cNvPr>
          <p:cNvSpPr txBox="1"/>
          <p:nvPr/>
        </p:nvSpPr>
        <p:spPr>
          <a:xfrm>
            <a:off x="9779886" y="3640304"/>
            <a:ext cx="2115540" cy="1312677"/>
          </a:xfrm>
          <a:prstGeom prst="rect">
            <a:avLst/>
          </a:prstGeom>
          <a:noFill/>
          <a:ln>
            <a:noFill/>
          </a:ln>
        </p:spPr>
        <p:txBody>
          <a:bodyPr wrap="square" lIns="0" tIns="0" rIns="0" bIns="0" rtlCol="0">
            <a:spAutoFit/>
          </a:bodyPr>
          <a:lstStyle/>
          <a:p>
            <a:pPr defTabSz="914565">
              <a:spcAft>
                <a:spcPts val="588"/>
              </a:spcAft>
              <a:defRPr/>
            </a:pPr>
            <a:r>
              <a:rPr lang="en-US" dirty="0">
                <a:solidFill>
                  <a:srgbClr val="0078D3"/>
                </a:solidFill>
                <a:latin typeface="Segoe UI Semibold"/>
              </a:rPr>
              <a:t>Security disciplines</a:t>
            </a:r>
          </a:p>
          <a:p>
            <a:pPr defTabSz="914565">
              <a:spcAft>
                <a:spcPts val="588"/>
              </a:spcAft>
              <a:defRPr/>
            </a:pPr>
            <a:r>
              <a:rPr lang="en-US" sz="1569" dirty="0">
                <a:gradFill>
                  <a:gsLst>
                    <a:gs pos="2917">
                      <a:srgbClr val="353535"/>
                    </a:gs>
                    <a:gs pos="30000">
                      <a:srgbClr val="353535"/>
                    </a:gs>
                  </a:gsLst>
                  <a:lin ang="5400000" scaled="0"/>
                </a:gradFill>
                <a:latin typeface="Segoe UI"/>
              </a:rPr>
              <a:t>Implement proven security processes </a:t>
            </a:r>
            <a:br>
              <a:rPr lang="en-US" sz="1569" dirty="0">
                <a:gradFill>
                  <a:gsLst>
                    <a:gs pos="2917">
                      <a:srgbClr val="353535"/>
                    </a:gs>
                    <a:gs pos="30000">
                      <a:srgbClr val="353535"/>
                    </a:gs>
                  </a:gsLst>
                  <a:lin ang="5400000" scaled="0"/>
                </a:gradFill>
                <a:latin typeface="Segoe UI"/>
              </a:rPr>
            </a:br>
            <a:r>
              <a:rPr lang="en-US" sz="1569" dirty="0">
                <a:gradFill>
                  <a:gsLst>
                    <a:gs pos="2917">
                      <a:srgbClr val="353535"/>
                    </a:gs>
                    <a:gs pos="30000">
                      <a:srgbClr val="353535"/>
                    </a:gs>
                  </a:gsLst>
                  <a:lin ang="5400000" scaled="0"/>
                </a:gradFill>
                <a:latin typeface="Segoe UI"/>
              </a:rPr>
              <a:t>built on modern, cloud-based security tools</a:t>
            </a:r>
          </a:p>
        </p:txBody>
      </p:sp>
      <p:sp>
        <p:nvSpPr>
          <p:cNvPr id="88" name="TextBox 87">
            <a:extLst>
              <a:ext uri="{FF2B5EF4-FFF2-40B4-BE49-F238E27FC236}">
                <a16:creationId xmlns:a16="http://schemas.microsoft.com/office/drawing/2014/main" id="{288EBDE6-D81A-4088-B2FA-EB4E2C7964F0}"/>
              </a:ext>
            </a:extLst>
          </p:cNvPr>
          <p:cNvSpPr txBox="1"/>
          <p:nvPr/>
        </p:nvSpPr>
        <p:spPr>
          <a:xfrm>
            <a:off x="404199" y="5698192"/>
            <a:ext cx="10018070" cy="754412"/>
          </a:xfrm>
          <a:prstGeom prst="rect">
            <a:avLst/>
          </a:prstGeom>
          <a:noFill/>
          <a:ln>
            <a:noFill/>
          </a:ln>
        </p:spPr>
        <p:txBody>
          <a:bodyPr wrap="square" lIns="0" tIns="0" rIns="0" bIns="0" rtlCol="0">
            <a:spAutoFit/>
          </a:bodyPr>
          <a:lstStyle/>
          <a:p>
            <a:pPr defTabSz="914565">
              <a:lnSpc>
                <a:spcPct val="90000"/>
              </a:lnSpc>
              <a:spcAft>
                <a:spcPts val="588"/>
              </a:spcAft>
              <a:defRPr/>
            </a:pPr>
            <a:r>
              <a:rPr lang="en-US" dirty="0">
                <a:solidFill>
                  <a:srgbClr val="0078D3"/>
                </a:solidFill>
                <a:latin typeface="Segoe UI Semibold"/>
              </a:rPr>
              <a:t>Cloud security team</a:t>
            </a:r>
          </a:p>
          <a:p>
            <a:pPr defTabSz="914565">
              <a:lnSpc>
                <a:spcPct val="90000"/>
              </a:lnSpc>
              <a:spcAft>
                <a:spcPts val="588"/>
              </a:spcAft>
              <a:defRPr/>
            </a:pPr>
            <a:r>
              <a:rPr lang="en-US" sz="1569" dirty="0">
                <a:gradFill>
                  <a:gsLst>
                    <a:gs pos="2917">
                      <a:srgbClr val="353535"/>
                    </a:gs>
                    <a:gs pos="30000">
                      <a:srgbClr val="353535"/>
                    </a:gs>
                  </a:gsLst>
                  <a:lin ang="5400000" scaled="0"/>
                </a:gradFill>
                <a:latin typeface="Segoe UI"/>
              </a:rPr>
              <a:t>Establish team with expertise and experience for security and cloud. Often a cross-functional security team(s) that includes members of security team, cloud center of excellence (</a:t>
            </a:r>
            <a:r>
              <a:rPr lang="en-US" sz="1569" dirty="0" err="1">
                <a:gradFill>
                  <a:gsLst>
                    <a:gs pos="2917">
                      <a:srgbClr val="353535"/>
                    </a:gs>
                    <a:gs pos="30000">
                      <a:srgbClr val="353535"/>
                    </a:gs>
                  </a:gsLst>
                  <a:lin ang="5400000" scaled="0"/>
                </a:gradFill>
                <a:latin typeface="Segoe UI"/>
              </a:rPr>
              <a:t>CCoE</a:t>
            </a:r>
            <a:r>
              <a:rPr lang="en-US" sz="1569" dirty="0">
                <a:gradFill>
                  <a:gsLst>
                    <a:gs pos="2917">
                      <a:srgbClr val="353535"/>
                    </a:gs>
                    <a:gs pos="30000">
                      <a:srgbClr val="353535"/>
                    </a:gs>
                  </a:gsLst>
                  <a:lin ang="5400000" scaled="0"/>
                </a:gradFill>
                <a:latin typeface="Segoe UI"/>
              </a:rPr>
              <a:t>), Cloud operations, IT operations, and others. </a:t>
            </a:r>
          </a:p>
        </p:txBody>
      </p:sp>
      <p:sp>
        <p:nvSpPr>
          <p:cNvPr id="91" name="Right Bracket 90">
            <a:extLst>
              <a:ext uri="{FF2B5EF4-FFF2-40B4-BE49-F238E27FC236}">
                <a16:creationId xmlns:a16="http://schemas.microsoft.com/office/drawing/2014/main" id="{4CF7D2CA-6A93-4678-B11E-BE86A3A8C2A7}"/>
              </a:ext>
              <a:ext uri="{C183D7F6-B498-43B3-948B-1728B52AA6E4}">
                <adec:decorative xmlns:adec="http://schemas.microsoft.com/office/drawing/2017/decorative" val="1"/>
              </a:ext>
            </a:extLst>
          </p:cNvPr>
          <p:cNvSpPr/>
          <p:nvPr/>
        </p:nvSpPr>
        <p:spPr>
          <a:xfrm>
            <a:off x="9593528" y="3234167"/>
            <a:ext cx="116550" cy="2103296"/>
          </a:xfrm>
          <a:prstGeom prst="rightBracket">
            <a:avLst>
              <a:gd name="adj" fmla="val 0"/>
            </a:avLst>
          </a:prstGeom>
          <a:ln w="317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defRPr/>
            </a:pPr>
            <a:endParaRPr lang="en-US">
              <a:solidFill>
                <a:srgbClr val="000000"/>
              </a:solidFill>
              <a:latin typeface="Segoe UI"/>
            </a:endParaRPr>
          </a:p>
        </p:txBody>
      </p:sp>
      <p:sp>
        <p:nvSpPr>
          <p:cNvPr id="92" name="Right Bracket 91">
            <a:extLst>
              <a:ext uri="{FF2B5EF4-FFF2-40B4-BE49-F238E27FC236}">
                <a16:creationId xmlns:a16="http://schemas.microsoft.com/office/drawing/2014/main" id="{7A1A8346-6D73-4869-8EFC-8F5D23B6EB52}"/>
              </a:ext>
              <a:ext uri="{C183D7F6-B498-43B3-948B-1728B52AA6E4}">
                <adec:decorative xmlns:adec="http://schemas.microsoft.com/office/drawing/2017/decorative" val="1"/>
              </a:ext>
            </a:extLst>
          </p:cNvPr>
          <p:cNvSpPr/>
          <p:nvPr/>
        </p:nvSpPr>
        <p:spPr>
          <a:xfrm rot="5400000">
            <a:off x="4930689" y="980952"/>
            <a:ext cx="113266" cy="9137251"/>
          </a:xfrm>
          <a:prstGeom prst="rightBracket">
            <a:avLst>
              <a:gd name="adj" fmla="val 0"/>
            </a:avLst>
          </a:prstGeom>
          <a:ln w="317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defRPr/>
            </a:pPr>
            <a:endParaRPr lang="en-US">
              <a:solidFill>
                <a:srgbClr val="000000"/>
              </a:solidFill>
              <a:latin typeface="Segoe UI"/>
            </a:endParaRPr>
          </a:p>
        </p:txBody>
      </p:sp>
    </p:spTree>
    <p:extLst>
      <p:ext uri="{BB962C8B-B14F-4D97-AF65-F5344CB8AC3E}">
        <p14:creationId xmlns:p14="http://schemas.microsoft.com/office/powerpoint/2010/main" val="162669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500"/>
                                        <p:tgtEl>
                                          <p:spTgt spid="87"/>
                                        </p:tgtEl>
                                        <p:attrNameLst>
                                          <p:attrName>ppt_x</p:attrName>
                                        </p:attrNameLst>
                                      </p:cBhvr>
                                      <p:tavLst>
                                        <p:tav tm="0">
                                          <p:val>
                                            <p:strVal val="#ppt_x-#ppt_w*1.125000"/>
                                          </p:val>
                                        </p:tav>
                                        <p:tav tm="100000">
                                          <p:val>
                                            <p:strVal val="#ppt_x"/>
                                          </p:val>
                                        </p:tav>
                                      </p:tavLst>
                                    </p:anim>
                                    <p:animEffect transition="in" filter="wipe(right)">
                                      <p:cBhvr>
                                        <p:cTn id="8" dur="500"/>
                                        <p:tgtEl>
                                          <p:spTgt spid="87"/>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fade">
                                      <p:cBhvr>
                                        <p:cTn id="11" dur="500"/>
                                        <p:tgtEl>
                                          <p:spTgt spid="90"/>
                                        </p:tgtEl>
                                      </p:cBhvr>
                                    </p:animEffect>
                                  </p:childTnLst>
                                </p:cTn>
                              </p:par>
                            </p:childTnLst>
                          </p:cTn>
                        </p:par>
                        <p:par>
                          <p:cTn id="12" fill="hold">
                            <p:stCondLst>
                              <p:cond delay="500"/>
                            </p:stCondLst>
                            <p:childTnLst>
                              <p:par>
                                <p:cTn id="13" presetID="12" presetClass="entr" presetSubtype="8" fill="hold" grpId="0" nodeType="afterEffect">
                                  <p:stCondLst>
                                    <p:cond delay="0"/>
                                  </p:stCondLst>
                                  <p:childTnLst>
                                    <p:set>
                                      <p:cBhvr>
                                        <p:cTn id="14" dur="1" fill="hold">
                                          <p:stCondLst>
                                            <p:cond delay="0"/>
                                          </p:stCondLst>
                                        </p:cTn>
                                        <p:tgtEl>
                                          <p:spTgt spid="91"/>
                                        </p:tgtEl>
                                        <p:attrNameLst>
                                          <p:attrName>style.visibility</p:attrName>
                                        </p:attrNameLst>
                                      </p:cBhvr>
                                      <p:to>
                                        <p:strVal val="visible"/>
                                      </p:to>
                                    </p:set>
                                    <p:anim calcmode="lin" valueType="num">
                                      <p:cBhvr additive="base">
                                        <p:cTn id="15" dur="500"/>
                                        <p:tgtEl>
                                          <p:spTgt spid="91"/>
                                        </p:tgtEl>
                                        <p:attrNameLst>
                                          <p:attrName>ppt_x</p:attrName>
                                        </p:attrNameLst>
                                      </p:cBhvr>
                                      <p:tavLst>
                                        <p:tav tm="0">
                                          <p:val>
                                            <p:strVal val="#ppt_x-#ppt_w*1.125000"/>
                                          </p:val>
                                        </p:tav>
                                        <p:tav tm="100000">
                                          <p:val>
                                            <p:strVal val="#ppt_x"/>
                                          </p:val>
                                        </p:tav>
                                      </p:tavLst>
                                    </p:anim>
                                    <p:animEffect transition="in" filter="wipe(right)">
                                      <p:cBhvr>
                                        <p:cTn id="16" dur="500"/>
                                        <p:tgtEl>
                                          <p:spTgt spid="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fade">
                                      <p:cBhvr>
                                        <p:cTn id="19" dur="500"/>
                                        <p:tgtEl>
                                          <p:spTgt spid="89"/>
                                        </p:tgtEl>
                                      </p:cBhvr>
                                    </p:animEffect>
                                  </p:childTnLst>
                                </p:cTn>
                              </p:par>
                            </p:childTnLst>
                          </p:cTn>
                        </p:par>
                        <p:par>
                          <p:cTn id="20" fill="hold">
                            <p:stCondLst>
                              <p:cond delay="1000"/>
                            </p:stCondLst>
                            <p:childTnLst>
                              <p:par>
                                <p:cTn id="21" presetID="12" presetClass="entr" presetSubtype="1" fill="hold" grpId="0" nodeType="afterEffect">
                                  <p:stCondLst>
                                    <p:cond delay="0"/>
                                  </p:stCondLst>
                                  <p:childTnLst>
                                    <p:set>
                                      <p:cBhvr>
                                        <p:cTn id="22" dur="1" fill="hold">
                                          <p:stCondLst>
                                            <p:cond delay="0"/>
                                          </p:stCondLst>
                                        </p:cTn>
                                        <p:tgtEl>
                                          <p:spTgt spid="92"/>
                                        </p:tgtEl>
                                        <p:attrNameLst>
                                          <p:attrName>style.visibility</p:attrName>
                                        </p:attrNameLst>
                                      </p:cBhvr>
                                      <p:to>
                                        <p:strVal val="visible"/>
                                      </p:to>
                                    </p:set>
                                    <p:anim calcmode="lin" valueType="num">
                                      <p:cBhvr additive="base">
                                        <p:cTn id="23" dur="500"/>
                                        <p:tgtEl>
                                          <p:spTgt spid="92"/>
                                        </p:tgtEl>
                                        <p:attrNameLst>
                                          <p:attrName>ppt_y</p:attrName>
                                        </p:attrNameLst>
                                      </p:cBhvr>
                                      <p:tavLst>
                                        <p:tav tm="0">
                                          <p:val>
                                            <p:strVal val="#ppt_y-#ppt_h*1.125000"/>
                                          </p:val>
                                        </p:tav>
                                        <p:tav tm="100000">
                                          <p:val>
                                            <p:strVal val="#ppt_y"/>
                                          </p:val>
                                        </p:tav>
                                      </p:tavLst>
                                    </p:anim>
                                    <p:animEffect transition="in" filter="wipe(down)">
                                      <p:cBhvr>
                                        <p:cTn id="24" dur="500"/>
                                        <p:tgtEl>
                                          <p:spTgt spid="9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fade">
                                      <p:cBhvr>
                                        <p:cTn id="2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90" grpId="0"/>
      <p:bldP spid="89" grpId="0"/>
      <p:bldP spid="88" grpId="0"/>
      <p:bldP spid="91" grpId="0" animBg="1"/>
      <p:bldP spid="9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02AE1D-363F-487A-99BF-D23CD500D1A3}"/>
              </a:ext>
            </a:extLst>
          </p:cNvPr>
          <p:cNvSpPr/>
          <p:nvPr/>
        </p:nvSpPr>
        <p:spPr>
          <a:xfrm>
            <a:off x="0" y="-22758"/>
            <a:ext cx="6330675" cy="6880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D0533C8-6094-474F-93CD-5AF7A8640BE1}"/>
              </a:ext>
            </a:extLst>
          </p:cNvPr>
          <p:cNvSpPr/>
          <p:nvPr/>
        </p:nvSpPr>
        <p:spPr bwMode="auto">
          <a:xfrm>
            <a:off x="5268438" y="3111436"/>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TextBox 34" descr="Cloud Adoption Framework ">
            <a:extLst>
              <a:ext uri="{FF2B5EF4-FFF2-40B4-BE49-F238E27FC236}">
                <a16:creationId xmlns:a16="http://schemas.microsoft.com/office/drawing/2014/main" id="{B44E0FAA-8D0E-42FC-BD4F-CA8D589A63BF}"/>
              </a:ext>
            </a:extLst>
          </p:cNvPr>
          <p:cNvSpPr txBox="1"/>
          <p:nvPr/>
        </p:nvSpPr>
        <p:spPr>
          <a:xfrm>
            <a:off x="782672" y="2182375"/>
            <a:ext cx="4974013" cy="1754326"/>
          </a:xfrm>
          <a:prstGeom prst="rect">
            <a:avLst/>
          </a:prstGeom>
          <a:noFill/>
        </p:spPr>
        <p:txBody>
          <a:bodyPr wrap="square" rtlCol="0" anchor="t">
            <a:spAutoFit/>
          </a:bodyPr>
          <a:lstStyle/>
          <a:p>
            <a:pPr>
              <a:defRPr/>
            </a:pPr>
            <a:r>
              <a:rPr lang="en-US" sz="3600" spc="-50">
                <a:solidFill>
                  <a:srgbClr val="50E6FF"/>
                </a:solidFill>
                <a:latin typeface="Segoe UI Semibold"/>
              </a:rPr>
              <a:t>An iterative process that supports your business … as it evolves</a:t>
            </a:r>
          </a:p>
        </p:txBody>
      </p:sp>
      <p:grpSp>
        <p:nvGrpSpPr>
          <p:cNvPr id="177" name="Group 176">
            <a:extLst>
              <a:ext uri="{FF2B5EF4-FFF2-40B4-BE49-F238E27FC236}">
                <a16:creationId xmlns:a16="http://schemas.microsoft.com/office/drawing/2014/main" id="{10B8E034-F23B-4547-A5C7-6F7707734148}"/>
              </a:ext>
            </a:extLst>
          </p:cNvPr>
          <p:cNvGrpSpPr/>
          <p:nvPr/>
        </p:nvGrpSpPr>
        <p:grpSpPr>
          <a:xfrm>
            <a:off x="6591183" y="1114458"/>
            <a:ext cx="5240245" cy="4379474"/>
            <a:chOff x="6627670" y="1239263"/>
            <a:chExt cx="5240245" cy="4379474"/>
          </a:xfrm>
        </p:grpSpPr>
        <p:sp>
          <p:nvSpPr>
            <p:cNvPr id="10" name="Oval 9">
              <a:extLst>
                <a:ext uri="{FF2B5EF4-FFF2-40B4-BE49-F238E27FC236}">
                  <a16:creationId xmlns:a16="http://schemas.microsoft.com/office/drawing/2014/main" id="{930831E2-20CA-466E-939D-62AE80C594CA}"/>
                </a:ext>
                <a:ext uri="{C183D7F6-B498-43B3-948B-1728B52AA6E4}">
                  <adec:decorative xmlns:adec="http://schemas.microsoft.com/office/drawing/2017/decorative" val="1"/>
                </a:ext>
              </a:extLst>
            </p:cNvPr>
            <p:cNvSpPr/>
            <p:nvPr/>
          </p:nvSpPr>
          <p:spPr bwMode="auto">
            <a:xfrm>
              <a:off x="7097431" y="1239263"/>
              <a:ext cx="4402217" cy="437947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1F45FC3-4BAC-4509-8C7C-DA20025EB576}"/>
                </a:ext>
                <a:ext uri="{C183D7F6-B498-43B3-948B-1728B52AA6E4}">
                  <adec:decorative xmlns:adec="http://schemas.microsoft.com/office/drawing/2017/decorative" val="1"/>
                </a:ext>
              </a:extLst>
            </p:cNvPr>
            <p:cNvSpPr/>
            <p:nvPr/>
          </p:nvSpPr>
          <p:spPr bwMode="auto">
            <a:xfrm>
              <a:off x="8133151" y="2255214"/>
              <a:ext cx="2295563" cy="228370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D29E357-BE4C-4B33-B974-14C7E63D1B12}"/>
                </a:ext>
              </a:extLst>
            </p:cNvPr>
            <p:cNvSpPr txBox="1"/>
            <p:nvPr/>
          </p:nvSpPr>
          <p:spPr>
            <a:xfrm>
              <a:off x="8574125" y="3471600"/>
              <a:ext cx="1426412" cy="2215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Define strategy</a:t>
              </a:r>
            </a:p>
          </p:txBody>
        </p:sp>
        <p:grpSp>
          <p:nvGrpSpPr>
            <p:cNvPr id="13" name="Group 12" descr="Cloud Adoption Framework ">
              <a:extLst>
                <a:ext uri="{FF2B5EF4-FFF2-40B4-BE49-F238E27FC236}">
                  <a16:creationId xmlns:a16="http://schemas.microsoft.com/office/drawing/2014/main" id="{D7A585BD-7681-47F4-94C3-3A7002052F76}"/>
                </a:ext>
              </a:extLst>
            </p:cNvPr>
            <p:cNvGrpSpPr/>
            <p:nvPr/>
          </p:nvGrpSpPr>
          <p:grpSpPr>
            <a:xfrm>
              <a:off x="8937835" y="1807117"/>
              <a:ext cx="721411" cy="890855"/>
              <a:chOff x="8704863" y="1784159"/>
              <a:chExt cx="717684" cy="890855"/>
            </a:xfrm>
          </p:grpSpPr>
          <p:sp>
            <p:nvSpPr>
              <p:cNvPr id="97" name="Oval 96">
                <a:extLst>
                  <a:ext uri="{FF2B5EF4-FFF2-40B4-BE49-F238E27FC236}">
                    <a16:creationId xmlns:a16="http://schemas.microsoft.com/office/drawing/2014/main" id="{624CB74D-E3CC-4E48-8108-C956DC6B48E4}"/>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064FCA81-2388-472A-B5B4-A030201C6314}"/>
                  </a:ext>
                </a:extLst>
              </p:cNvPr>
              <p:cNvSpPr txBox="1"/>
              <p:nvPr/>
            </p:nvSpPr>
            <p:spPr>
              <a:xfrm>
                <a:off x="8852177" y="1784159"/>
                <a:ext cx="400751"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accent1"/>
                    </a:solidFill>
                    <a:effectLst/>
                    <a:uLnTx/>
                    <a:uFillTx/>
                    <a:latin typeface="Segoe UI Semibold"/>
                    <a:ea typeface="+mn-lt"/>
                    <a:cs typeface="Calibri" panose="020F0502020204030204"/>
                  </a:rPr>
                  <a:t>Plan</a:t>
                </a:r>
              </a:p>
            </p:txBody>
          </p:sp>
        </p:grpSp>
        <p:grpSp>
          <p:nvGrpSpPr>
            <p:cNvPr id="15" name="Group 14" descr="Cloud Adoption Framework ">
              <a:extLst>
                <a:ext uri="{FF2B5EF4-FFF2-40B4-BE49-F238E27FC236}">
                  <a16:creationId xmlns:a16="http://schemas.microsoft.com/office/drawing/2014/main" id="{F5C73726-C9D2-47FD-8EFC-DA3F9B84B240}"/>
                </a:ext>
              </a:extLst>
            </p:cNvPr>
            <p:cNvGrpSpPr/>
            <p:nvPr/>
          </p:nvGrpSpPr>
          <p:grpSpPr>
            <a:xfrm>
              <a:off x="7976050" y="3797819"/>
              <a:ext cx="721411" cy="923933"/>
              <a:chOff x="7748044" y="3774861"/>
              <a:chExt cx="717684" cy="923933"/>
            </a:xfrm>
          </p:grpSpPr>
          <p:sp>
            <p:nvSpPr>
              <p:cNvPr id="77" name="Oval 76">
                <a:extLst>
                  <a:ext uri="{FF2B5EF4-FFF2-40B4-BE49-F238E27FC236}">
                    <a16:creationId xmlns:a16="http://schemas.microsoft.com/office/drawing/2014/main" id="{EB4C4940-5E80-4318-8A96-82225E5443F6}"/>
                  </a:ext>
                </a:extLst>
              </p:cNvPr>
              <p:cNvSpPr/>
              <p:nvPr/>
            </p:nvSpPr>
            <p:spPr bwMode="auto">
              <a:xfrm>
                <a:off x="7748044" y="3774861"/>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AE9A4962-208E-4DA7-B38D-D5E0ECDEE7FA}"/>
                  </a:ext>
                </a:extLst>
              </p:cNvPr>
              <p:cNvSpPr txBox="1"/>
              <p:nvPr/>
            </p:nvSpPr>
            <p:spPr>
              <a:xfrm>
                <a:off x="7762746" y="4452573"/>
                <a:ext cx="580287"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Adopt</a:t>
                </a:r>
              </a:p>
            </p:txBody>
          </p:sp>
        </p:grpSp>
        <p:sp>
          <p:nvSpPr>
            <p:cNvPr id="37" name="Oval 36">
              <a:extLst>
                <a:ext uri="{FF2B5EF4-FFF2-40B4-BE49-F238E27FC236}">
                  <a16:creationId xmlns:a16="http://schemas.microsoft.com/office/drawing/2014/main" id="{AA591A7E-DDF1-4EE3-B56C-C5E898568AFC}"/>
                </a:ext>
              </a:extLst>
            </p:cNvPr>
            <p:cNvSpPr/>
            <p:nvPr/>
          </p:nvSpPr>
          <p:spPr bwMode="auto">
            <a:xfrm>
              <a:off x="11205302" y="2904524"/>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component solutions" descr="component solutions">
              <a:extLst>
                <a:ext uri="{FF2B5EF4-FFF2-40B4-BE49-F238E27FC236}">
                  <a16:creationId xmlns:a16="http://schemas.microsoft.com/office/drawing/2014/main" id="{2CD3EADD-C16B-4E1E-8FB8-973D3391B3FA}"/>
                </a:ext>
              </a:extLst>
            </p:cNvPr>
            <p:cNvGrpSpPr/>
            <p:nvPr/>
          </p:nvGrpSpPr>
          <p:grpSpPr>
            <a:xfrm>
              <a:off x="9054239" y="3004447"/>
              <a:ext cx="466183" cy="325266"/>
              <a:chOff x="-774701" y="4865688"/>
              <a:chExt cx="473075" cy="331788"/>
            </a:xfrm>
          </p:grpSpPr>
          <p:sp>
            <p:nvSpPr>
              <p:cNvPr id="19" name="Rectangle 932">
                <a:extLst>
                  <a:ext uri="{FF2B5EF4-FFF2-40B4-BE49-F238E27FC236}">
                    <a16:creationId xmlns:a16="http://schemas.microsoft.com/office/drawing/2014/main" id="{A647C8AF-A505-4CAD-8275-BAA39FF81095}"/>
                  </a:ext>
                </a:extLst>
              </p:cNvPr>
              <p:cNvSpPr>
                <a:spLocks noChangeArrowheads="1"/>
              </p:cNvSpPr>
              <p:nvPr/>
            </p:nvSpPr>
            <p:spPr bwMode="auto">
              <a:xfrm>
                <a:off x="-538163" y="5145088"/>
                <a:ext cx="117475" cy="127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0" name="Freeform 933">
                <a:extLst>
                  <a:ext uri="{FF2B5EF4-FFF2-40B4-BE49-F238E27FC236}">
                    <a16:creationId xmlns:a16="http://schemas.microsoft.com/office/drawing/2014/main" id="{85B26A86-614D-4504-ADB5-201F8F82238D}"/>
                  </a:ext>
                </a:extLst>
              </p:cNvPr>
              <p:cNvSpPr>
                <a:spLocks/>
              </p:cNvSpPr>
              <p:nvPr/>
            </p:nvSpPr>
            <p:spPr bwMode="auto">
              <a:xfrm>
                <a:off x="-425451" y="5127625"/>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1" name="Freeform 934">
                <a:extLst>
                  <a:ext uri="{FF2B5EF4-FFF2-40B4-BE49-F238E27FC236}">
                    <a16:creationId xmlns:a16="http://schemas.microsoft.com/office/drawing/2014/main" id="{D4E93E8A-7BDD-4E2E-9772-10DE4757C417}"/>
                  </a:ext>
                </a:extLst>
              </p:cNvPr>
              <p:cNvSpPr>
                <a:spLocks/>
              </p:cNvSpPr>
              <p:nvPr/>
            </p:nvSpPr>
            <p:spPr bwMode="auto">
              <a:xfrm>
                <a:off x="-542926" y="4908550"/>
                <a:ext cx="122237" cy="22860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2" name="Rectangle 935">
                <a:extLst>
                  <a:ext uri="{FF2B5EF4-FFF2-40B4-BE49-F238E27FC236}">
                    <a16:creationId xmlns:a16="http://schemas.microsoft.com/office/drawing/2014/main" id="{8E77269B-FE48-4CB3-A920-1E35CC09985D}"/>
                  </a:ext>
                </a:extLst>
              </p:cNvPr>
              <p:cNvSpPr>
                <a:spLocks noChangeArrowheads="1"/>
              </p:cNvSpPr>
              <p:nvPr/>
            </p:nvSpPr>
            <p:spPr bwMode="auto">
              <a:xfrm>
                <a:off x="-357188" y="4914900"/>
                <a:ext cx="12700" cy="2540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3" name="Rectangle 936">
                <a:extLst>
                  <a:ext uri="{FF2B5EF4-FFF2-40B4-BE49-F238E27FC236}">
                    <a16:creationId xmlns:a16="http://schemas.microsoft.com/office/drawing/2014/main" id="{A5FE4E61-44CC-4B66-A407-4C46EDE0D97B}"/>
                  </a:ext>
                </a:extLst>
              </p:cNvPr>
              <p:cNvSpPr>
                <a:spLocks noChangeArrowheads="1"/>
              </p:cNvSpPr>
              <p:nvPr/>
            </p:nvSpPr>
            <p:spPr bwMode="auto">
              <a:xfrm>
                <a:off x="-519113" y="5027613"/>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4" name="Rectangle 937">
                <a:extLst>
                  <a:ext uri="{FF2B5EF4-FFF2-40B4-BE49-F238E27FC236}">
                    <a16:creationId xmlns:a16="http://schemas.microsoft.com/office/drawing/2014/main" id="{4845DE93-214A-4530-A742-F9B7728E3D64}"/>
                  </a:ext>
                </a:extLst>
              </p:cNvPr>
              <p:cNvSpPr>
                <a:spLocks noChangeArrowheads="1"/>
              </p:cNvSpPr>
              <p:nvPr/>
            </p:nvSpPr>
            <p:spPr bwMode="auto">
              <a:xfrm>
                <a:off x="-715963" y="5027613"/>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5" name="Oval 938">
                <a:extLst>
                  <a:ext uri="{FF2B5EF4-FFF2-40B4-BE49-F238E27FC236}">
                    <a16:creationId xmlns:a16="http://schemas.microsoft.com/office/drawing/2014/main" id="{3FA061FD-1E41-4FF7-8297-45BD55DA27CC}"/>
                  </a:ext>
                </a:extLst>
              </p:cNvPr>
              <p:cNvSpPr>
                <a:spLocks noChangeArrowheads="1"/>
              </p:cNvSpPr>
              <p:nvPr/>
            </p:nvSpPr>
            <p:spPr bwMode="auto">
              <a:xfrm>
                <a:off x="-400051" y="4865688"/>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6" name="Rectangle 939">
                <a:extLst>
                  <a:ext uri="{FF2B5EF4-FFF2-40B4-BE49-F238E27FC236}">
                    <a16:creationId xmlns:a16="http://schemas.microsoft.com/office/drawing/2014/main" id="{860DEBDC-9CE3-4D07-B8B2-C75639B8BB7B}"/>
                  </a:ext>
                </a:extLst>
              </p:cNvPr>
              <p:cNvSpPr>
                <a:spLocks noChangeArrowheads="1"/>
              </p:cNvSpPr>
              <p:nvPr/>
            </p:nvSpPr>
            <p:spPr bwMode="auto">
              <a:xfrm>
                <a:off x="-400051" y="4984750"/>
                <a:ext cx="98425" cy="952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7" name="Oval 940">
                <a:extLst>
                  <a:ext uri="{FF2B5EF4-FFF2-40B4-BE49-F238E27FC236}">
                    <a16:creationId xmlns:a16="http://schemas.microsoft.com/office/drawing/2014/main" id="{7E181E61-5D63-4832-8CB1-FBA871D19EE9}"/>
                  </a:ext>
                </a:extLst>
              </p:cNvPr>
              <p:cNvSpPr>
                <a:spLocks noChangeArrowheads="1"/>
              </p:cNvSpPr>
              <p:nvPr/>
            </p:nvSpPr>
            <p:spPr bwMode="auto">
              <a:xfrm>
                <a:off x="-400051" y="5103813"/>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8" name="Oval 941">
                <a:extLst>
                  <a:ext uri="{FF2B5EF4-FFF2-40B4-BE49-F238E27FC236}">
                    <a16:creationId xmlns:a16="http://schemas.microsoft.com/office/drawing/2014/main" id="{B1A0678E-D12F-4AD4-8AD2-283AE892DE78}"/>
                  </a:ext>
                </a:extLst>
              </p:cNvPr>
              <p:cNvSpPr>
                <a:spLocks noChangeArrowheads="1"/>
              </p:cNvSpPr>
              <p:nvPr/>
            </p:nvSpPr>
            <p:spPr bwMode="auto">
              <a:xfrm>
                <a:off x="-774701" y="4984750"/>
                <a:ext cx="100012"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9" name="Oval 942">
                <a:extLst>
                  <a:ext uri="{FF2B5EF4-FFF2-40B4-BE49-F238E27FC236}">
                    <a16:creationId xmlns:a16="http://schemas.microsoft.com/office/drawing/2014/main" id="{015F95CB-C85F-4998-96A9-4BA9B4644552}"/>
                  </a:ext>
                </a:extLst>
              </p:cNvPr>
              <p:cNvSpPr>
                <a:spLocks noChangeArrowheads="1"/>
              </p:cNvSpPr>
              <p:nvPr/>
            </p:nvSpPr>
            <p:spPr bwMode="auto">
              <a:xfrm>
                <a:off x="-587376" y="4984750"/>
                <a:ext cx="98425"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0" name="Rectangle 943">
                <a:extLst>
                  <a:ext uri="{FF2B5EF4-FFF2-40B4-BE49-F238E27FC236}">
                    <a16:creationId xmlns:a16="http://schemas.microsoft.com/office/drawing/2014/main" id="{BD7E2AA4-F608-4426-8F67-1830C529302C}"/>
                  </a:ext>
                </a:extLst>
              </p:cNvPr>
              <p:cNvSpPr>
                <a:spLocks noChangeArrowheads="1"/>
              </p:cNvSpPr>
              <p:nvPr/>
            </p:nvSpPr>
            <p:spPr bwMode="auto">
              <a:xfrm>
                <a:off x="-587376" y="4865688"/>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1" name="Rectangle 944" descr="component solutions">
                <a:extLst>
                  <a:ext uri="{FF2B5EF4-FFF2-40B4-BE49-F238E27FC236}">
                    <a16:creationId xmlns:a16="http://schemas.microsoft.com/office/drawing/2014/main" id="{3ABD7CF6-5D97-4A98-BFB2-56F9E99607B3}"/>
                  </a:ext>
                </a:extLst>
              </p:cNvPr>
              <p:cNvSpPr>
                <a:spLocks noChangeArrowheads="1"/>
              </p:cNvSpPr>
              <p:nvPr/>
            </p:nvSpPr>
            <p:spPr bwMode="auto">
              <a:xfrm>
                <a:off x="-587376" y="510381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2" name="Freeform 945">
                <a:extLst>
                  <a:ext uri="{FF2B5EF4-FFF2-40B4-BE49-F238E27FC236}">
                    <a16:creationId xmlns:a16="http://schemas.microsoft.com/office/drawing/2014/main" id="{0A8B28FF-5913-4F93-8545-75A9D69F42F8}"/>
                  </a:ext>
                </a:extLst>
              </p:cNvPr>
              <p:cNvSpPr>
                <a:spLocks/>
              </p:cNvSpPr>
              <p:nvPr/>
            </p:nvSpPr>
            <p:spPr bwMode="auto">
              <a:xfrm>
                <a:off x="-425451" y="5010150"/>
                <a:ext cx="25400" cy="46038"/>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3" name="Freeform 946">
                <a:extLst>
                  <a:ext uri="{FF2B5EF4-FFF2-40B4-BE49-F238E27FC236}">
                    <a16:creationId xmlns:a16="http://schemas.microsoft.com/office/drawing/2014/main" id="{2AF1781B-5D5B-4886-912F-B665F2A422E0}"/>
                  </a:ext>
                </a:extLst>
              </p:cNvPr>
              <p:cNvSpPr>
                <a:spLocks/>
              </p:cNvSpPr>
              <p:nvPr/>
            </p:nvSpPr>
            <p:spPr bwMode="auto">
              <a:xfrm>
                <a:off x="-425451" y="4891088"/>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4" name="Freeform 947">
                <a:extLst>
                  <a:ext uri="{FF2B5EF4-FFF2-40B4-BE49-F238E27FC236}">
                    <a16:creationId xmlns:a16="http://schemas.microsoft.com/office/drawing/2014/main" id="{A69FE9EF-1EF7-4FCC-8632-4A1F50F3782C}"/>
                  </a:ext>
                </a:extLst>
              </p:cNvPr>
              <p:cNvSpPr>
                <a:spLocks/>
              </p:cNvSpPr>
              <p:nvPr/>
            </p:nvSpPr>
            <p:spPr bwMode="auto">
              <a:xfrm>
                <a:off x="-617538" y="501015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grpSp>
        <p:sp>
          <p:nvSpPr>
            <p:cNvPr id="105" name="Oval 104">
              <a:extLst>
                <a:ext uri="{FF2B5EF4-FFF2-40B4-BE49-F238E27FC236}">
                  <a16:creationId xmlns:a16="http://schemas.microsoft.com/office/drawing/2014/main" id="{E4A97407-1ECF-4E7A-88DD-72BCC30BB000}"/>
                </a:ext>
              </a:extLst>
            </p:cNvPr>
            <p:cNvSpPr/>
            <p:nvPr/>
          </p:nvSpPr>
          <p:spPr>
            <a:xfrm>
              <a:off x="8109031" y="3759736"/>
              <a:ext cx="612077" cy="528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B4D86EB2-02D2-4AD6-81B5-AE139684D510}"/>
                </a:ext>
              </a:extLst>
            </p:cNvPr>
            <p:cNvGrpSpPr/>
            <p:nvPr/>
          </p:nvGrpSpPr>
          <p:grpSpPr>
            <a:xfrm>
              <a:off x="8220264" y="3865587"/>
              <a:ext cx="353861" cy="330734"/>
              <a:chOff x="7974903" y="4013014"/>
              <a:chExt cx="371569" cy="264040"/>
            </a:xfrm>
          </p:grpSpPr>
          <p:sp>
            <p:nvSpPr>
              <p:cNvPr id="108" name="Freeform: Shape 107">
                <a:extLst>
                  <a:ext uri="{FF2B5EF4-FFF2-40B4-BE49-F238E27FC236}">
                    <a16:creationId xmlns:a16="http://schemas.microsoft.com/office/drawing/2014/main" id="{9CED2774-46CF-48B5-8B9C-31C8D36277C8}"/>
                  </a:ext>
                </a:extLst>
              </p:cNvPr>
              <p:cNvSpPr/>
              <p:nvPr/>
            </p:nvSpPr>
            <p:spPr>
              <a:xfrm>
                <a:off x="8032466" y="4021602"/>
                <a:ext cx="255454" cy="255452"/>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6" name="Freeform: Shape 105">
                <a:extLst>
                  <a:ext uri="{FF2B5EF4-FFF2-40B4-BE49-F238E27FC236}">
                    <a16:creationId xmlns:a16="http://schemas.microsoft.com/office/drawing/2014/main" id="{1D37BF80-E626-4C7D-B652-BD29997054E6}"/>
                  </a:ext>
                </a:extLst>
              </p:cNvPr>
              <p:cNvSpPr/>
              <p:nvPr/>
            </p:nvSpPr>
            <p:spPr>
              <a:xfrm>
                <a:off x="7974903" y="4042112"/>
                <a:ext cx="371569" cy="229581"/>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7" name="Freeform: Shape 106">
                <a:extLst>
                  <a:ext uri="{FF2B5EF4-FFF2-40B4-BE49-F238E27FC236}">
                    <a16:creationId xmlns:a16="http://schemas.microsoft.com/office/drawing/2014/main" id="{72A62ECA-4C08-42AF-835C-474BE9EA3E0E}"/>
                  </a:ext>
                </a:extLst>
              </p:cNvPr>
              <p:cNvSpPr/>
              <p:nvPr/>
            </p:nvSpPr>
            <p:spPr>
              <a:xfrm>
                <a:off x="8098540" y="4013014"/>
                <a:ext cx="247713" cy="136314"/>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nvGrpSpPr>
            <p:cNvPr id="6" name="Group 5">
              <a:extLst>
                <a:ext uri="{FF2B5EF4-FFF2-40B4-BE49-F238E27FC236}">
                  <a16:creationId xmlns:a16="http://schemas.microsoft.com/office/drawing/2014/main" id="{8A8B9742-B22F-40D0-9E21-78516B9FEE78}"/>
                </a:ext>
              </a:extLst>
            </p:cNvPr>
            <p:cNvGrpSpPr/>
            <p:nvPr/>
          </p:nvGrpSpPr>
          <p:grpSpPr>
            <a:xfrm>
              <a:off x="8998977" y="2061669"/>
              <a:ext cx="601881" cy="597983"/>
              <a:chOff x="8665124" y="2156737"/>
              <a:chExt cx="601881" cy="597983"/>
            </a:xfrm>
          </p:grpSpPr>
          <p:sp>
            <p:nvSpPr>
              <p:cNvPr id="109" name="Oval 108">
                <a:extLst>
                  <a:ext uri="{FF2B5EF4-FFF2-40B4-BE49-F238E27FC236}">
                    <a16:creationId xmlns:a16="http://schemas.microsoft.com/office/drawing/2014/main" id="{73F7D867-034A-4C7D-AF29-F48F1502DD9D}"/>
                  </a:ext>
                </a:extLst>
              </p:cNvPr>
              <p:cNvSpPr/>
              <p:nvPr/>
            </p:nvSpPr>
            <p:spPr>
              <a:xfrm>
                <a:off x="8665124" y="2156737"/>
                <a:ext cx="601881" cy="597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88">
                <a:extLst>
                  <a:ext uri="{FF2B5EF4-FFF2-40B4-BE49-F238E27FC236}">
                    <a16:creationId xmlns:a16="http://schemas.microsoft.com/office/drawing/2014/main" id="{A947E410-45A8-4D84-88E9-F82EBD82E4B7}"/>
                  </a:ext>
                </a:extLst>
              </p:cNvPr>
              <p:cNvSpPr>
                <a:spLocks/>
              </p:cNvSpPr>
              <p:nvPr/>
            </p:nvSpPr>
            <p:spPr bwMode="auto">
              <a:xfrm>
                <a:off x="8805850" y="2260491"/>
                <a:ext cx="297759" cy="36905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2" name="Line 90">
                <a:extLst>
                  <a:ext uri="{FF2B5EF4-FFF2-40B4-BE49-F238E27FC236}">
                    <a16:creationId xmlns:a16="http://schemas.microsoft.com/office/drawing/2014/main" id="{A2266CCB-8F0C-403C-A467-9F5151EC0434}"/>
                  </a:ext>
                </a:extLst>
              </p:cNvPr>
              <p:cNvSpPr>
                <a:spLocks noChangeShapeType="1"/>
              </p:cNvSpPr>
              <p:nvPr/>
            </p:nvSpPr>
            <p:spPr bwMode="auto">
              <a:xfrm>
                <a:off x="8883434" y="2453406"/>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3" name="Line 91">
                <a:extLst>
                  <a:ext uri="{FF2B5EF4-FFF2-40B4-BE49-F238E27FC236}">
                    <a16:creationId xmlns:a16="http://schemas.microsoft.com/office/drawing/2014/main" id="{AD3B3091-B9AE-4DED-A1B3-9E3026722D88}"/>
                  </a:ext>
                </a:extLst>
              </p:cNvPr>
              <p:cNvSpPr>
                <a:spLocks noChangeShapeType="1"/>
              </p:cNvSpPr>
              <p:nvPr/>
            </p:nvSpPr>
            <p:spPr bwMode="auto">
              <a:xfrm>
                <a:off x="8883434" y="2524701"/>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4" name="Freeform 89">
                <a:extLst>
                  <a:ext uri="{FF2B5EF4-FFF2-40B4-BE49-F238E27FC236}">
                    <a16:creationId xmlns:a16="http://schemas.microsoft.com/office/drawing/2014/main" id="{73D355E8-0664-4CB8-A8B2-6FAE5724F310}"/>
                  </a:ext>
                </a:extLst>
              </p:cNvPr>
              <p:cNvSpPr>
                <a:spLocks/>
              </p:cNvSpPr>
              <p:nvPr/>
            </p:nvSpPr>
            <p:spPr bwMode="auto">
              <a:xfrm flipH="1" flipV="1">
                <a:off x="8805850" y="2260490"/>
                <a:ext cx="140492" cy="153783"/>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15" name="Oval 114">
              <a:extLst>
                <a:ext uri="{FF2B5EF4-FFF2-40B4-BE49-F238E27FC236}">
                  <a16:creationId xmlns:a16="http://schemas.microsoft.com/office/drawing/2014/main" id="{8A098BCF-BA90-477A-B431-AADE07ED5B9B}"/>
                </a:ext>
              </a:extLst>
            </p:cNvPr>
            <p:cNvSpPr/>
            <p:nvPr/>
          </p:nvSpPr>
          <p:spPr>
            <a:xfrm>
              <a:off x="10000537" y="3723807"/>
              <a:ext cx="661345" cy="6529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descr="Cloud Adoption Framework ">
              <a:extLst>
                <a:ext uri="{FF2B5EF4-FFF2-40B4-BE49-F238E27FC236}">
                  <a16:creationId xmlns:a16="http://schemas.microsoft.com/office/drawing/2014/main" id="{6B688C70-8AA3-47ED-BE2F-72F1495B1817}"/>
                </a:ext>
              </a:extLst>
            </p:cNvPr>
            <p:cNvGrpSpPr/>
            <p:nvPr/>
          </p:nvGrpSpPr>
          <p:grpSpPr>
            <a:xfrm>
              <a:off x="10000524" y="3693199"/>
              <a:ext cx="746754" cy="999836"/>
              <a:chOff x="9624513" y="3783047"/>
              <a:chExt cx="742897" cy="999836"/>
            </a:xfrm>
          </p:grpSpPr>
          <p:sp>
            <p:nvSpPr>
              <p:cNvPr id="117" name="Oval 116">
                <a:extLst>
                  <a:ext uri="{FF2B5EF4-FFF2-40B4-BE49-F238E27FC236}">
                    <a16:creationId xmlns:a16="http://schemas.microsoft.com/office/drawing/2014/main" id="{E63665FC-DC65-4D67-A986-85F3A6DB4423}"/>
                  </a:ext>
                </a:extLst>
              </p:cNvPr>
              <p:cNvSpPr/>
              <p:nvPr/>
            </p:nvSpPr>
            <p:spPr bwMode="auto">
              <a:xfrm>
                <a:off x="9624513" y="378304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TextBox 117">
                <a:extLst>
                  <a:ext uri="{FF2B5EF4-FFF2-40B4-BE49-F238E27FC236}">
                    <a16:creationId xmlns:a16="http://schemas.microsoft.com/office/drawing/2014/main" id="{BF395DC1-6EDE-472D-9E19-19A231A6B3BF}"/>
                  </a:ext>
                </a:extLst>
              </p:cNvPr>
              <p:cNvSpPr txBox="1"/>
              <p:nvPr/>
            </p:nvSpPr>
            <p:spPr>
              <a:xfrm>
                <a:off x="9800524" y="4536662"/>
                <a:ext cx="566886"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Ready</a:t>
                </a:r>
              </a:p>
            </p:txBody>
          </p:sp>
          <p:grpSp>
            <p:nvGrpSpPr>
              <p:cNvPr id="119" name="Group 152" descr="check, approve">
                <a:extLst>
                  <a:ext uri="{FF2B5EF4-FFF2-40B4-BE49-F238E27FC236}">
                    <a16:creationId xmlns:a16="http://schemas.microsoft.com/office/drawing/2014/main" id="{4A48AF73-911A-400C-A6E4-0B12F124EC2B}"/>
                  </a:ext>
                </a:extLst>
              </p:cNvPr>
              <p:cNvGrpSpPr>
                <a:grpSpLocks noChangeAspect="1"/>
              </p:cNvGrpSpPr>
              <p:nvPr/>
            </p:nvGrpSpPr>
            <p:grpSpPr bwMode="auto">
              <a:xfrm>
                <a:off x="9756732" y="3916047"/>
                <a:ext cx="453245" cy="451675"/>
                <a:chOff x="4560" y="2506"/>
                <a:chExt cx="289" cy="288"/>
              </a:xfrm>
            </p:grpSpPr>
            <p:sp>
              <p:nvSpPr>
                <p:cNvPr id="120" name="AutoShape 151">
                  <a:extLst>
                    <a:ext uri="{FF2B5EF4-FFF2-40B4-BE49-F238E27FC236}">
                      <a16:creationId xmlns:a16="http://schemas.microsoft.com/office/drawing/2014/main" id="{FDA4E331-B270-4354-9DA2-8EA69849121A}"/>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1" name="Oval 153">
                  <a:extLst>
                    <a:ext uri="{FF2B5EF4-FFF2-40B4-BE49-F238E27FC236}">
                      <a16:creationId xmlns:a16="http://schemas.microsoft.com/office/drawing/2014/main" id="{2FB14EBD-9D59-403B-8190-DD01FBDB02B1}"/>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2" name="Freeform 154">
                  <a:extLst>
                    <a:ext uri="{FF2B5EF4-FFF2-40B4-BE49-F238E27FC236}">
                      <a16:creationId xmlns:a16="http://schemas.microsoft.com/office/drawing/2014/main" id="{177DCB9A-073C-48FF-9D7F-D8313F7688CA}"/>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3" name="Freeform 155">
                  <a:extLst>
                    <a:ext uri="{FF2B5EF4-FFF2-40B4-BE49-F238E27FC236}">
                      <a16:creationId xmlns:a16="http://schemas.microsoft.com/office/drawing/2014/main" id="{8940235B-67ED-4C80-8026-1827BB24ECD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4" name="Freeform 156">
                  <a:extLst>
                    <a:ext uri="{FF2B5EF4-FFF2-40B4-BE49-F238E27FC236}">
                      <a16:creationId xmlns:a16="http://schemas.microsoft.com/office/drawing/2014/main" id="{3906FF93-50D1-4416-BA92-7808CFEADB53}"/>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5" name="Freeform 157">
                  <a:extLst>
                    <a:ext uri="{FF2B5EF4-FFF2-40B4-BE49-F238E27FC236}">
                      <a16:creationId xmlns:a16="http://schemas.microsoft.com/office/drawing/2014/main" id="{51DDB7E5-16CD-4D7D-AFF8-43575362F7A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6" name="Freeform 158">
                  <a:extLst>
                    <a:ext uri="{FF2B5EF4-FFF2-40B4-BE49-F238E27FC236}">
                      <a16:creationId xmlns:a16="http://schemas.microsoft.com/office/drawing/2014/main" id="{AA0F8093-A80C-4CBE-B669-B6692DF63173}"/>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7" name="Freeform 159">
                  <a:extLst>
                    <a:ext uri="{FF2B5EF4-FFF2-40B4-BE49-F238E27FC236}">
                      <a16:creationId xmlns:a16="http://schemas.microsoft.com/office/drawing/2014/main" id="{3EDF1A64-9CB6-4504-B496-71F208E33EC9}"/>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8" name="Freeform 160">
                  <a:extLst>
                    <a:ext uri="{FF2B5EF4-FFF2-40B4-BE49-F238E27FC236}">
                      <a16:creationId xmlns:a16="http://schemas.microsoft.com/office/drawing/2014/main" id="{18F122C3-D66C-4CBB-AF31-684942782608}"/>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9" name="Freeform 161">
                  <a:extLst>
                    <a:ext uri="{FF2B5EF4-FFF2-40B4-BE49-F238E27FC236}">
                      <a16:creationId xmlns:a16="http://schemas.microsoft.com/office/drawing/2014/main" id="{ABD38BA8-E8DD-472E-8833-6D548D4277F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30" name="Freeform 162">
                  <a:extLst>
                    <a:ext uri="{FF2B5EF4-FFF2-40B4-BE49-F238E27FC236}">
                      <a16:creationId xmlns:a16="http://schemas.microsoft.com/office/drawing/2014/main" id="{431B45C4-99FF-4C39-B6C2-D0EF186F80E4}"/>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sp>
          <p:nvSpPr>
            <p:cNvPr id="131" name="Oval 130">
              <a:extLst>
                <a:ext uri="{FF2B5EF4-FFF2-40B4-BE49-F238E27FC236}">
                  <a16:creationId xmlns:a16="http://schemas.microsoft.com/office/drawing/2014/main" id="{5F4D1E12-E43E-4B34-A2AE-D4C2A58C22F0}"/>
                </a:ext>
              </a:extLst>
            </p:cNvPr>
            <p:cNvSpPr/>
            <p:nvPr/>
          </p:nvSpPr>
          <p:spPr>
            <a:xfrm>
              <a:off x="11037873" y="2934472"/>
              <a:ext cx="830042" cy="8252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descr="test">
              <a:extLst>
                <a:ext uri="{FF2B5EF4-FFF2-40B4-BE49-F238E27FC236}">
                  <a16:creationId xmlns:a16="http://schemas.microsoft.com/office/drawing/2014/main" id="{BFE262A2-376A-4F3F-B387-BF8530E13171}"/>
                </a:ext>
              </a:extLst>
            </p:cNvPr>
            <p:cNvGrpSpPr/>
            <p:nvPr/>
          </p:nvGrpSpPr>
          <p:grpSpPr>
            <a:xfrm>
              <a:off x="11222189" y="3279449"/>
              <a:ext cx="335416" cy="333676"/>
              <a:chOff x="4486289" y="2163470"/>
              <a:chExt cx="406192" cy="406193"/>
            </a:xfrm>
          </p:grpSpPr>
          <p:sp>
            <p:nvSpPr>
              <p:cNvPr id="133" name="Rectangle 251">
                <a:extLst>
                  <a:ext uri="{FF2B5EF4-FFF2-40B4-BE49-F238E27FC236}">
                    <a16:creationId xmlns:a16="http://schemas.microsoft.com/office/drawing/2014/main" id="{2E328399-B44F-46DD-AA7D-A220E0B2FB4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4" name="Rectangle 252">
                <a:extLst>
                  <a:ext uri="{FF2B5EF4-FFF2-40B4-BE49-F238E27FC236}">
                    <a16:creationId xmlns:a16="http://schemas.microsoft.com/office/drawing/2014/main" id="{73D54D7E-CE10-4FEF-856E-9F228792BF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5" name="Rectangle 253">
                <a:extLst>
                  <a:ext uri="{FF2B5EF4-FFF2-40B4-BE49-F238E27FC236}">
                    <a16:creationId xmlns:a16="http://schemas.microsoft.com/office/drawing/2014/main" id="{98BC8C8E-D3E2-43D8-B696-5E0989957A19}"/>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6" name="Rectangle 254">
                <a:extLst>
                  <a:ext uri="{FF2B5EF4-FFF2-40B4-BE49-F238E27FC236}">
                    <a16:creationId xmlns:a16="http://schemas.microsoft.com/office/drawing/2014/main" id="{BD3CD791-440F-4414-BCAB-E71801F4A34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7" name="Rectangle 255">
                <a:extLst>
                  <a:ext uri="{FF2B5EF4-FFF2-40B4-BE49-F238E27FC236}">
                    <a16:creationId xmlns:a16="http://schemas.microsoft.com/office/drawing/2014/main" id="{0F4CA1CA-27A9-4C88-A706-3C2F6F5F2C4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8" name="Rectangle 256">
                <a:extLst>
                  <a:ext uri="{FF2B5EF4-FFF2-40B4-BE49-F238E27FC236}">
                    <a16:creationId xmlns:a16="http://schemas.microsoft.com/office/drawing/2014/main" id="{99338317-E015-438C-9E71-F02FDBC0352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9" name="Rectangle 257">
                <a:extLst>
                  <a:ext uri="{FF2B5EF4-FFF2-40B4-BE49-F238E27FC236}">
                    <a16:creationId xmlns:a16="http://schemas.microsoft.com/office/drawing/2014/main" id="{C1BECA22-1F82-469B-9198-8198653A08E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0" name="Rectangle 258">
                <a:extLst>
                  <a:ext uri="{FF2B5EF4-FFF2-40B4-BE49-F238E27FC236}">
                    <a16:creationId xmlns:a16="http://schemas.microsoft.com/office/drawing/2014/main" id="{C4E45B8E-48C6-4DCF-8A17-E22D1FBC8AAB}"/>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1" name="Rectangle 259">
                <a:extLst>
                  <a:ext uri="{FF2B5EF4-FFF2-40B4-BE49-F238E27FC236}">
                    <a16:creationId xmlns:a16="http://schemas.microsoft.com/office/drawing/2014/main" id="{AF1187F0-D03F-40BC-80DB-0F0A97AAD815}"/>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2" name="Rectangle 260">
                <a:extLst>
                  <a:ext uri="{FF2B5EF4-FFF2-40B4-BE49-F238E27FC236}">
                    <a16:creationId xmlns:a16="http://schemas.microsoft.com/office/drawing/2014/main" id="{573AA398-B303-42B8-971B-4ABB87FF4D8B}"/>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3" name="Rectangle 261">
                <a:extLst>
                  <a:ext uri="{FF2B5EF4-FFF2-40B4-BE49-F238E27FC236}">
                    <a16:creationId xmlns:a16="http://schemas.microsoft.com/office/drawing/2014/main" id="{82EF8B48-F455-4A75-A6E0-06347420B93D}"/>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4" name="Rectangle 262">
                <a:extLst>
                  <a:ext uri="{FF2B5EF4-FFF2-40B4-BE49-F238E27FC236}">
                    <a16:creationId xmlns:a16="http://schemas.microsoft.com/office/drawing/2014/main" id="{6EFBCFDB-858F-49E1-A461-9EEC3B705F7C}"/>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5" name="Rectangle 263">
                <a:extLst>
                  <a:ext uri="{FF2B5EF4-FFF2-40B4-BE49-F238E27FC236}">
                    <a16:creationId xmlns:a16="http://schemas.microsoft.com/office/drawing/2014/main" id="{D6A95F8D-07BC-4469-A15B-EEDC912E0CA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6" name="Rectangle 264">
                <a:extLst>
                  <a:ext uri="{FF2B5EF4-FFF2-40B4-BE49-F238E27FC236}">
                    <a16:creationId xmlns:a16="http://schemas.microsoft.com/office/drawing/2014/main" id="{341F608E-03A8-4C7F-A7EB-44D9B9CE8797}"/>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7" name="Rectangle 265">
                <a:extLst>
                  <a:ext uri="{FF2B5EF4-FFF2-40B4-BE49-F238E27FC236}">
                    <a16:creationId xmlns:a16="http://schemas.microsoft.com/office/drawing/2014/main" id="{862C58D0-5403-48FE-9F71-CC221C976C89}"/>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8" name="Rectangle 266">
                <a:extLst>
                  <a:ext uri="{FF2B5EF4-FFF2-40B4-BE49-F238E27FC236}">
                    <a16:creationId xmlns:a16="http://schemas.microsoft.com/office/drawing/2014/main" id="{67D2C7A0-10A4-41C1-B7FE-7B0918472B2A}"/>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9" name="Rectangle 267">
                <a:extLst>
                  <a:ext uri="{FF2B5EF4-FFF2-40B4-BE49-F238E27FC236}">
                    <a16:creationId xmlns:a16="http://schemas.microsoft.com/office/drawing/2014/main" id="{C80AAB8F-4F36-4D56-B104-D5ED1A480BEB}"/>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0" name="Rectangle 268">
                <a:extLst>
                  <a:ext uri="{FF2B5EF4-FFF2-40B4-BE49-F238E27FC236}">
                    <a16:creationId xmlns:a16="http://schemas.microsoft.com/office/drawing/2014/main" id="{69CA28B5-4B5F-42E8-B5D9-477156663997}"/>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1" name="Rectangle 269">
                <a:extLst>
                  <a:ext uri="{FF2B5EF4-FFF2-40B4-BE49-F238E27FC236}">
                    <a16:creationId xmlns:a16="http://schemas.microsoft.com/office/drawing/2014/main" id="{CE050994-ECBA-4AB4-9DF6-1864FD2D7BA8}"/>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2" name="Rectangle 270">
                <a:extLst>
                  <a:ext uri="{FF2B5EF4-FFF2-40B4-BE49-F238E27FC236}">
                    <a16:creationId xmlns:a16="http://schemas.microsoft.com/office/drawing/2014/main" id="{CDDCBF8A-3953-4D99-ABA2-D217663CABC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3" name="Rectangle 271">
                <a:extLst>
                  <a:ext uri="{FF2B5EF4-FFF2-40B4-BE49-F238E27FC236}">
                    <a16:creationId xmlns:a16="http://schemas.microsoft.com/office/drawing/2014/main" id="{0535F826-4438-48C4-9753-9FEAEEBB8BCC}"/>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4" name="Rectangle 272">
                <a:extLst>
                  <a:ext uri="{FF2B5EF4-FFF2-40B4-BE49-F238E27FC236}">
                    <a16:creationId xmlns:a16="http://schemas.microsoft.com/office/drawing/2014/main" id="{3F483B96-9682-4588-8B5A-CFD4147B545A}"/>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5" name="Rectangle 273">
                <a:extLst>
                  <a:ext uri="{FF2B5EF4-FFF2-40B4-BE49-F238E27FC236}">
                    <a16:creationId xmlns:a16="http://schemas.microsoft.com/office/drawing/2014/main" id="{AE0468D6-C09E-4761-A47E-1181CCCDF53D}"/>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6" name="Rectangle 274">
                <a:extLst>
                  <a:ext uri="{FF2B5EF4-FFF2-40B4-BE49-F238E27FC236}">
                    <a16:creationId xmlns:a16="http://schemas.microsoft.com/office/drawing/2014/main" id="{694E2772-F4E2-474B-8E29-DEF6721CBC6B}"/>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7" name="Rectangle 275">
                <a:extLst>
                  <a:ext uri="{FF2B5EF4-FFF2-40B4-BE49-F238E27FC236}">
                    <a16:creationId xmlns:a16="http://schemas.microsoft.com/office/drawing/2014/main" id="{9741FA3F-7E00-4998-81D7-97EF4FE5C309}"/>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8" name="Rectangle 276">
                <a:extLst>
                  <a:ext uri="{FF2B5EF4-FFF2-40B4-BE49-F238E27FC236}">
                    <a16:creationId xmlns:a16="http://schemas.microsoft.com/office/drawing/2014/main" id="{EF90B7B1-75E2-48B6-80FC-EE133741ECE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0" name="Rectangle 277">
                <a:extLst>
                  <a:ext uri="{FF2B5EF4-FFF2-40B4-BE49-F238E27FC236}">
                    <a16:creationId xmlns:a16="http://schemas.microsoft.com/office/drawing/2014/main" id="{3AAD4CC5-F788-423F-9906-6E6E858674ED}"/>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1" name="Rectangle 278">
                <a:extLst>
                  <a:ext uri="{FF2B5EF4-FFF2-40B4-BE49-F238E27FC236}">
                    <a16:creationId xmlns:a16="http://schemas.microsoft.com/office/drawing/2014/main" id="{615E3A60-9EFD-4E73-9DB1-B258C51981A7}"/>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2" name="Rectangle 279">
                <a:extLst>
                  <a:ext uri="{FF2B5EF4-FFF2-40B4-BE49-F238E27FC236}">
                    <a16:creationId xmlns:a16="http://schemas.microsoft.com/office/drawing/2014/main" id="{EE21898B-F653-4EFE-8C22-FED44205B685}"/>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3" name="Rectangle 280">
                <a:extLst>
                  <a:ext uri="{FF2B5EF4-FFF2-40B4-BE49-F238E27FC236}">
                    <a16:creationId xmlns:a16="http://schemas.microsoft.com/office/drawing/2014/main" id="{E74896F4-7B0D-4A10-A29A-E45357858C7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4" name="Rectangle 281">
                <a:extLst>
                  <a:ext uri="{FF2B5EF4-FFF2-40B4-BE49-F238E27FC236}">
                    <a16:creationId xmlns:a16="http://schemas.microsoft.com/office/drawing/2014/main" id="{D30F2618-3C3F-4C33-B349-D7F442F644D8}"/>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65" name="TextBox 164">
              <a:extLst>
                <a:ext uri="{FF2B5EF4-FFF2-40B4-BE49-F238E27FC236}">
                  <a16:creationId xmlns:a16="http://schemas.microsoft.com/office/drawing/2014/main" id="{010F7660-3B29-4870-AF98-63A778473519}"/>
                </a:ext>
              </a:extLst>
            </p:cNvPr>
            <p:cNvSpPr txBox="1"/>
            <p:nvPr/>
          </p:nvSpPr>
          <p:spPr>
            <a:xfrm>
              <a:off x="11026973" y="2930974"/>
              <a:ext cx="760546"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Manage</a:t>
              </a:r>
            </a:p>
          </p:txBody>
        </p:sp>
        <p:sp>
          <p:nvSpPr>
            <p:cNvPr id="174" name="Oval 173">
              <a:extLst>
                <a:ext uri="{FF2B5EF4-FFF2-40B4-BE49-F238E27FC236}">
                  <a16:creationId xmlns:a16="http://schemas.microsoft.com/office/drawing/2014/main" id="{55185448-DD5B-42A0-A88E-2F62E9500D89}"/>
                </a:ext>
              </a:extLst>
            </p:cNvPr>
            <p:cNvSpPr/>
            <p:nvPr/>
          </p:nvSpPr>
          <p:spPr>
            <a:xfrm>
              <a:off x="6627670" y="2869866"/>
              <a:ext cx="816058" cy="8418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5">
              <a:extLst>
                <a:ext uri="{FF2B5EF4-FFF2-40B4-BE49-F238E27FC236}">
                  <a16:creationId xmlns:a16="http://schemas.microsoft.com/office/drawing/2014/main" id="{D5CAE30E-6CC5-4F76-ADE3-1BDA41AF13CC}"/>
                </a:ext>
              </a:extLst>
            </p:cNvPr>
            <p:cNvSpPr>
              <a:spLocks noEditPoints="1"/>
            </p:cNvSpPr>
            <p:nvPr/>
          </p:nvSpPr>
          <p:spPr bwMode="auto">
            <a:xfrm>
              <a:off x="6937683" y="3268390"/>
              <a:ext cx="345033" cy="346372"/>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76" name="TextBox 175">
              <a:extLst>
                <a:ext uri="{FF2B5EF4-FFF2-40B4-BE49-F238E27FC236}">
                  <a16:creationId xmlns:a16="http://schemas.microsoft.com/office/drawing/2014/main" id="{E08DB4AC-BF5A-496D-BE2D-C9A9023983FB}"/>
                </a:ext>
              </a:extLst>
            </p:cNvPr>
            <p:cNvSpPr txBox="1"/>
            <p:nvPr/>
          </p:nvSpPr>
          <p:spPr>
            <a:xfrm>
              <a:off x="6837001" y="2916968"/>
              <a:ext cx="675147" cy="246221"/>
            </a:xfrm>
            <a:prstGeom prst="rect">
              <a:avLst/>
            </a:prstGeom>
            <a:no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Govern</a:t>
              </a:r>
            </a:p>
          </p:txBody>
        </p:sp>
      </p:grpSp>
    </p:spTree>
    <p:extLst>
      <p:ext uri="{BB962C8B-B14F-4D97-AF65-F5344CB8AC3E}">
        <p14:creationId xmlns:p14="http://schemas.microsoft.com/office/powerpoint/2010/main" val="118618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05671C3-E3C0-4A2D-B4A9-3F28CAAA59E3}"/>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Motivations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Executive mandate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DC Exit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Merger and acquisitions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Cost savings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Optimization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Agility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Tech capabilities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Market demands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Geo expansion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Migration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Innovation</a:t>
            </a:r>
          </a:p>
        </p:txBody>
      </p:sp>
      <p:sp>
        <p:nvSpPr>
          <p:cNvPr id="2" name="Title 1">
            <a:extLst>
              <a:ext uri="{FF2B5EF4-FFF2-40B4-BE49-F238E27FC236}">
                <a16:creationId xmlns:a16="http://schemas.microsoft.com/office/drawing/2014/main" id="{BA87EC36-47C7-42DE-8E9E-CBA2B33C60DB}"/>
              </a:ext>
            </a:extLst>
          </p:cNvPr>
          <p:cNvSpPr>
            <a:spLocks noGrp="1"/>
          </p:cNvSpPr>
          <p:nvPr>
            <p:ph type="title"/>
          </p:nvPr>
        </p:nvSpPr>
        <p:spPr/>
        <p:txBody>
          <a:bodyPr/>
          <a:lstStyle/>
          <a:p>
            <a:r>
              <a:rPr lang="en-US"/>
              <a:t>Define strategy</a:t>
            </a:r>
          </a:p>
        </p:txBody>
      </p:sp>
      <p:sp>
        <p:nvSpPr>
          <p:cNvPr id="12" name="Freeform: Shape 11">
            <a:extLst>
              <a:ext uri="{FF2B5EF4-FFF2-40B4-BE49-F238E27FC236}">
                <a16:creationId xmlns:a16="http://schemas.microsoft.com/office/drawing/2014/main" id="{F99C9DC6-A8EA-4E13-B6EF-702D426F8BF1}"/>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Business outcomes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Fiscal: </a:t>
            </a:r>
            <a:r>
              <a:rPr kumimoji="0" lang="en-US" sz="1400" b="0" i="0" u="none" strike="noStrike" kern="1200" cap="none" spc="0" normalizeH="0" baseline="0" noProof="0">
                <a:ln>
                  <a:noFill/>
                </a:ln>
                <a:solidFill>
                  <a:srgbClr val="FFFFFF"/>
                </a:solidFill>
                <a:effectLst/>
                <a:uLnTx/>
                <a:uFillTx/>
                <a:latin typeface="Segoe UI"/>
                <a:ea typeface="+mn-ea"/>
                <a:cs typeface="+mn-cs"/>
              </a:rPr>
              <a:t>revenue, cost, profit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Agility: </a:t>
            </a:r>
            <a:r>
              <a:rPr kumimoji="0" lang="en-US" sz="1400" b="0" i="0" u="none" strike="noStrike" kern="1200" cap="none" spc="0" normalizeH="0" baseline="0" noProof="0">
                <a:ln>
                  <a:noFill/>
                </a:ln>
                <a:solidFill>
                  <a:srgbClr val="FFFFFF"/>
                </a:solidFill>
                <a:effectLst/>
                <a:uLnTx/>
                <a:uFillTx/>
                <a:latin typeface="Segoe UI"/>
                <a:ea typeface="+mn-ea"/>
                <a:cs typeface="+mn-cs"/>
              </a:rPr>
              <a:t>timer to market, provisioning,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Reach: </a:t>
            </a:r>
            <a:r>
              <a:rPr kumimoji="0" lang="en-US" sz="1400" b="0" i="0" u="none" strike="noStrike" kern="1200" cap="none" spc="0" normalizeH="0" baseline="0" noProof="0">
                <a:ln>
                  <a:noFill/>
                </a:ln>
                <a:solidFill>
                  <a:srgbClr val="FFFFFF"/>
                </a:solidFill>
                <a:effectLst/>
                <a:uLnTx/>
                <a:uFillTx/>
                <a:latin typeface="Segoe UI"/>
                <a:ea typeface="+mn-ea"/>
                <a:cs typeface="+mn-cs"/>
              </a:rPr>
              <a:t>global access, sovereignty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Customer engagement: </a:t>
            </a:r>
            <a:r>
              <a:rPr kumimoji="0" lang="en-US" sz="1400" b="0" i="0" u="none" strike="noStrike" kern="1200" cap="none" spc="0" normalizeH="0" baseline="0" noProof="0">
                <a:ln>
                  <a:noFill/>
                </a:ln>
                <a:solidFill>
                  <a:srgbClr val="FFFFFF"/>
                </a:solidFill>
                <a:effectLst/>
                <a:uLnTx/>
                <a:uFillTx/>
                <a:latin typeface="Segoe UI"/>
                <a:ea typeface="+mn-ea"/>
                <a:cs typeface="+mn-cs"/>
              </a:rPr>
              <a:t>cycle time, from request</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to release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Performance: </a:t>
            </a:r>
            <a:r>
              <a:rPr kumimoji="0" lang="en-US" sz="1400" b="0" i="0" u="none" strike="noStrike" kern="1200" cap="none" spc="0" normalizeH="0" baseline="0" noProof="0">
                <a:ln>
                  <a:noFill/>
                </a:ln>
                <a:solidFill>
                  <a:srgbClr val="FFFFFF"/>
                </a:solidFill>
                <a:effectLst/>
                <a:uLnTx/>
                <a:uFillTx/>
                <a:latin typeface="Segoe UI"/>
                <a:ea typeface="+mn-ea"/>
                <a:cs typeface="+mn-cs"/>
              </a:rPr>
              <a:t>SLAs, Downtime, operations, reliability</a:t>
            </a:r>
          </a:p>
        </p:txBody>
      </p:sp>
      <p:sp>
        <p:nvSpPr>
          <p:cNvPr id="14" name="Freeform: Shape 13">
            <a:extLst>
              <a:ext uri="{FF2B5EF4-FFF2-40B4-BE49-F238E27FC236}">
                <a16:creationId xmlns:a16="http://schemas.microsoft.com/office/drawing/2014/main" id="{6AD5E15A-B0C6-4B4C-BE47-C54D7BFD9DD8}"/>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Business justification</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Business case: </a:t>
            </a:r>
            <a:r>
              <a:rPr kumimoji="0" lang="en-US" sz="1400" b="0" i="0" u="none" strike="noStrike" kern="1200" cap="none" spc="0" normalizeH="0" baseline="0" noProof="0">
                <a:ln>
                  <a:noFill/>
                </a:ln>
                <a:solidFill>
                  <a:srgbClr val="FFFFFF"/>
                </a:solidFill>
                <a:effectLst/>
                <a:uLnTx/>
                <a:uFillTx/>
                <a:latin typeface="Segoe UI"/>
                <a:ea typeface="+mn-ea"/>
                <a:cs typeface="+mn-cs"/>
              </a:rPr>
              <a:t>the cloud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is not always cheaper, mirroring is not cloud, servers drive cost analysis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Financial model: </a:t>
            </a:r>
            <a:r>
              <a:rPr kumimoji="0" lang="en-US" sz="1400" b="0" i="0" u="none" strike="noStrike" kern="1200" cap="none" spc="0" normalizeH="0" baseline="0" noProof="0">
                <a:ln>
                  <a:noFill/>
                </a:ln>
                <a:solidFill>
                  <a:srgbClr val="FFFFFF"/>
                </a:solidFill>
                <a:effectLst/>
                <a:uLnTx/>
                <a:uFillTx/>
                <a:latin typeface="Segoe UI"/>
                <a:ea typeface="+mn-ea"/>
                <a:cs typeface="+mn-cs"/>
              </a:rPr>
              <a:t>Capex/</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err="1">
                <a:ln>
                  <a:noFill/>
                </a:ln>
                <a:solidFill>
                  <a:srgbClr val="FFFFFF"/>
                </a:solidFill>
                <a:effectLst/>
                <a:uLnTx/>
                <a:uFillTx/>
                <a:latin typeface="Segoe UI"/>
                <a:ea typeface="+mn-ea"/>
                <a:cs typeface="+mn-cs"/>
              </a:rPr>
              <a:t>Opex</a:t>
            </a:r>
            <a:r>
              <a:rPr kumimoji="0" lang="en-US" sz="1400" b="0" i="0" u="none" strike="noStrike" kern="1200" cap="none" spc="0" normalizeH="0" baseline="0" noProof="0">
                <a:ln>
                  <a:noFill/>
                </a:ln>
                <a:solidFill>
                  <a:srgbClr val="FFFFFF"/>
                </a:solidFill>
                <a:effectLst/>
                <a:uLnTx/>
                <a:uFillTx/>
                <a:latin typeface="Segoe UI"/>
                <a:ea typeface="+mn-ea"/>
                <a:cs typeface="+mn-cs"/>
              </a:rPr>
              <a:t>, ROI, gain, cost avoidance/reduction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accounting: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cost center, procurement, profit center, revenue generating, chargeback</a:t>
            </a:r>
          </a:p>
        </p:txBody>
      </p:sp>
      <p:sp>
        <p:nvSpPr>
          <p:cNvPr id="16" name="Freeform: Shape 15">
            <a:extLst>
              <a:ext uri="{FF2B5EF4-FFF2-40B4-BE49-F238E27FC236}">
                <a16:creationId xmlns:a16="http://schemas.microsoft.com/office/drawing/2014/main" id="{568F034A-94E4-49C1-BE42-445EF51C5797}"/>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First project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Business criteria: </a:t>
            </a:r>
            <a:r>
              <a:rPr kumimoji="0" lang="en-US" sz="1400" b="0" i="0" u="none" strike="noStrike" kern="1200" cap="none" spc="0" normalizeH="0" baseline="0" noProof="0">
                <a:ln>
                  <a:noFill/>
                </a:ln>
                <a:solidFill>
                  <a:srgbClr val="FFFFFF"/>
                </a:solidFill>
                <a:effectLst/>
                <a:uLnTx/>
                <a:uFillTx/>
                <a:latin typeface="Segoe UI"/>
                <a:ea typeface="+mn-ea"/>
                <a:cs typeface="+mn-cs"/>
              </a:rPr>
              <a:t>workload supported by a BDM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Technical criteria: </a:t>
            </a:r>
            <a:r>
              <a:rPr kumimoji="0" lang="en-US" sz="1400" b="0" i="0" u="none" strike="noStrike" kern="1200" cap="none" spc="0" normalizeH="0" baseline="0" noProof="0">
                <a:ln>
                  <a:noFill/>
                </a:ln>
                <a:solidFill>
                  <a:srgbClr val="FFFFFF"/>
                </a:solidFill>
                <a:effectLst/>
                <a:uLnTx/>
                <a:uFillTx/>
                <a:latin typeface="Segoe UI"/>
                <a:ea typeface="+mn-ea"/>
                <a:cs typeface="+mn-cs"/>
              </a:rPr>
              <a:t>minimum dependencies and test path, no governance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analysis: </a:t>
            </a:r>
            <a:r>
              <a:rPr kumimoji="0" lang="en-US" sz="1400" b="0" i="0" u="none" strike="noStrike" kern="1200" cap="none" spc="0" normalizeH="0" baseline="0" noProof="0">
                <a:ln>
                  <a:noFill/>
                </a:ln>
                <a:solidFill>
                  <a:srgbClr val="FFFFFF"/>
                </a:solidFill>
                <a:effectLst/>
                <a:uLnTx/>
                <a:uFillTx/>
                <a:latin typeface="Segoe UI"/>
                <a:ea typeface="+mn-ea"/>
                <a:cs typeface="+mn-cs"/>
              </a:rPr>
              <a:t>Current Team analysis</a:t>
            </a:r>
          </a:p>
        </p:txBody>
      </p:sp>
      <p:sp>
        <p:nvSpPr>
          <p:cNvPr id="3" name="Rectangle 2">
            <a:extLst>
              <a:ext uri="{FF2B5EF4-FFF2-40B4-BE49-F238E27FC236}">
                <a16:creationId xmlns:a16="http://schemas.microsoft.com/office/drawing/2014/main" id="{F8266CB7-6728-47A8-8AE3-5217C57835D7}"/>
              </a:ext>
            </a:extLst>
          </p:cNvPr>
          <p:cNvSpPr/>
          <p:nvPr/>
        </p:nvSpPr>
        <p:spPr>
          <a:xfrm>
            <a:off x="588263" y="1312500"/>
            <a:ext cx="6831432"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Documenting the cloud strategy will help business stakeholders and technicians understand the benefits the organization is pursuing by adopting the cloud. </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Rounded Corners 26">
            <a:extLst>
              <a:ext uri="{FF2B5EF4-FFF2-40B4-BE49-F238E27FC236}">
                <a16:creationId xmlns:a16="http://schemas.microsoft.com/office/drawing/2014/main" id="{B3429417-054D-4C0D-9F7E-D6F374EA2000}"/>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3C0EA319-3876-4A0C-8C67-DAFDD1A64086}"/>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575BCE76-9A59-4B8B-B398-F7C46F5E3EBD}"/>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AD25E879-5E79-4602-904D-C41FB16B7498}"/>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4" name="check 3" title="Icon of a checkmark with a circle around it">
              <a:extLst>
                <a:ext uri="{FF2B5EF4-FFF2-40B4-BE49-F238E27FC236}">
                  <a16:creationId xmlns:a16="http://schemas.microsoft.com/office/drawing/2014/main" id="{05F102C9-278B-4A35-89C8-7E2D1E2A1A0A}"/>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5" name="Group 34" descr="Plan">
            <a:extLst>
              <a:ext uri="{FF2B5EF4-FFF2-40B4-BE49-F238E27FC236}">
                <a16:creationId xmlns:a16="http://schemas.microsoft.com/office/drawing/2014/main" id="{F72551D5-4358-4A9E-8BB7-46382F475550}"/>
              </a:ext>
            </a:extLst>
          </p:cNvPr>
          <p:cNvGrpSpPr/>
          <p:nvPr/>
        </p:nvGrpSpPr>
        <p:grpSpPr>
          <a:xfrm>
            <a:off x="8011157" y="395708"/>
            <a:ext cx="1226203" cy="437524"/>
            <a:chOff x="3716688" y="2901128"/>
            <a:chExt cx="2318149" cy="827144"/>
          </a:xfrm>
        </p:grpSpPr>
        <p:sp>
          <p:nvSpPr>
            <p:cNvPr id="36" name="Rectangle: Rounded Corners 35">
              <a:extLst>
                <a:ext uri="{FF2B5EF4-FFF2-40B4-BE49-F238E27FC236}">
                  <a16:creationId xmlns:a16="http://schemas.microsoft.com/office/drawing/2014/main" id="{5D4BF118-37A7-454F-9549-49A01F76D58D}"/>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50706349-1CF2-4BE9-A3D9-85AABA23B020}"/>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8" name="BulletedList_E8FD" title="Icon of a bulleted list">
              <a:extLst>
                <a:ext uri="{FF2B5EF4-FFF2-40B4-BE49-F238E27FC236}">
                  <a16:creationId xmlns:a16="http://schemas.microsoft.com/office/drawing/2014/main" id="{5787F845-CF3D-4830-BBC1-C2CC5FD2564F}"/>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9" name="Group 38" descr="Adpot">
            <a:extLst>
              <a:ext uri="{FF2B5EF4-FFF2-40B4-BE49-F238E27FC236}">
                <a16:creationId xmlns:a16="http://schemas.microsoft.com/office/drawing/2014/main" id="{E6B8F3F0-2AE0-4812-B786-E6F80443138A}"/>
              </a:ext>
            </a:extLst>
          </p:cNvPr>
          <p:cNvGrpSpPr/>
          <p:nvPr/>
        </p:nvGrpSpPr>
        <p:grpSpPr>
          <a:xfrm>
            <a:off x="10622288" y="395708"/>
            <a:ext cx="1206105" cy="437524"/>
            <a:chOff x="9006021" y="2909875"/>
            <a:chExt cx="2280155" cy="827144"/>
          </a:xfrm>
        </p:grpSpPr>
        <p:sp>
          <p:nvSpPr>
            <p:cNvPr id="40" name="Rectangle: Rounded Corners 39">
              <a:extLst>
                <a:ext uri="{FF2B5EF4-FFF2-40B4-BE49-F238E27FC236}">
                  <a16:creationId xmlns:a16="http://schemas.microsoft.com/office/drawing/2014/main" id="{D9261EA2-1F1C-426E-B76F-E2264A97B5FF}"/>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D57F3D59-DEF6-4588-BBCC-05D113445627}"/>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42" name="arrow_3" title="Icon of an arrow pointing down at a line">
              <a:extLst>
                <a:ext uri="{FF2B5EF4-FFF2-40B4-BE49-F238E27FC236}">
                  <a16:creationId xmlns:a16="http://schemas.microsoft.com/office/drawing/2014/main" id="{0C66B6DB-19E7-4BD2-90E2-8E4B8B23504C}"/>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3" name="Group 42" descr="Define Strategy">
            <a:extLst>
              <a:ext uri="{FF2B5EF4-FFF2-40B4-BE49-F238E27FC236}">
                <a16:creationId xmlns:a16="http://schemas.microsoft.com/office/drawing/2014/main" id="{A4AD35A5-EF15-4293-881F-76F2145D1BA1}"/>
              </a:ext>
            </a:extLst>
          </p:cNvPr>
          <p:cNvGrpSpPr/>
          <p:nvPr/>
        </p:nvGrpSpPr>
        <p:grpSpPr>
          <a:xfrm>
            <a:off x="6629115" y="312170"/>
            <a:ext cx="1226203" cy="604598"/>
            <a:chOff x="1103923" y="2743198"/>
            <a:chExt cx="2318149" cy="1143000"/>
          </a:xfrm>
        </p:grpSpPr>
        <p:sp>
          <p:nvSpPr>
            <p:cNvPr id="44" name="Rectangle: Rounded Corners 43">
              <a:extLst>
                <a:ext uri="{FF2B5EF4-FFF2-40B4-BE49-F238E27FC236}">
                  <a16:creationId xmlns:a16="http://schemas.microsoft.com/office/drawing/2014/main" id="{B2D92E00-5EBE-4532-99AC-6A5E38A3A075}"/>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plan" title="Icon of a circle with an arrow projecting from it between two exes">
              <a:extLst>
                <a:ext uri="{FF2B5EF4-FFF2-40B4-BE49-F238E27FC236}">
                  <a16:creationId xmlns:a16="http://schemas.microsoft.com/office/drawing/2014/main" id="{8F59E554-D8C3-480D-B83D-526EAE9FD59E}"/>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6" name="TextBox 45">
              <a:extLst>
                <a:ext uri="{FF2B5EF4-FFF2-40B4-BE49-F238E27FC236}">
                  <a16:creationId xmlns:a16="http://schemas.microsoft.com/office/drawing/2014/main" id="{C38D8300-1CED-40B9-89DD-EB007864F15C}"/>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7" name="Rectangle: Rounded Corners 46">
            <a:extLst>
              <a:ext uri="{FF2B5EF4-FFF2-40B4-BE49-F238E27FC236}">
                <a16:creationId xmlns:a16="http://schemas.microsoft.com/office/drawing/2014/main" id="{30E5EF44-E1A2-481C-9822-8EF6D3C78711}"/>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8" name="Group 47" descr="Manage">
            <a:extLst>
              <a:ext uri="{FF2B5EF4-FFF2-40B4-BE49-F238E27FC236}">
                <a16:creationId xmlns:a16="http://schemas.microsoft.com/office/drawing/2014/main" id="{07F3D1EE-EE34-4CCE-88FD-8C3A11051C7F}"/>
              </a:ext>
            </a:extLst>
          </p:cNvPr>
          <p:cNvGrpSpPr/>
          <p:nvPr/>
        </p:nvGrpSpPr>
        <p:grpSpPr>
          <a:xfrm>
            <a:off x="9954953" y="1093250"/>
            <a:ext cx="1228859" cy="437524"/>
            <a:chOff x="6172864" y="5454930"/>
            <a:chExt cx="2323170" cy="827144"/>
          </a:xfrm>
        </p:grpSpPr>
        <p:sp>
          <p:nvSpPr>
            <p:cNvPr id="49" name="Rectangle: Rounded Corners 48">
              <a:extLst>
                <a:ext uri="{FF2B5EF4-FFF2-40B4-BE49-F238E27FC236}">
                  <a16:creationId xmlns:a16="http://schemas.microsoft.com/office/drawing/2014/main" id="{A410066E-FF9B-4C44-8BB5-2CE3461F2BA4}"/>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rackers_EADF_bidi" title="Icon of a clipboard with a checklist on it">
              <a:extLst>
                <a:ext uri="{FF2B5EF4-FFF2-40B4-BE49-F238E27FC236}">
                  <a16:creationId xmlns:a16="http://schemas.microsoft.com/office/drawing/2014/main" id="{72AE73FC-448E-4163-B1CD-F7C3095FF704}"/>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017271AB-0518-4C39-A137-95C39D623529}"/>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52" name="Group 51" descr="Govern">
            <a:extLst>
              <a:ext uri="{FF2B5EF4-FFF2-40B4-BE49-F238E27FC236}">
                <a16:creationId xmlns:a16="http://schemas.microsoft.com/office/drawing/2014/main" id="{748BC1C0-28F1-47CB-A39F-1334E9BDD41D}"/>
              </a:ext>
            </a:extLst>
          </p:cNvPr>
          <p:cNvGrpSpPr/>
          <p:nvPr/>
        </p:nvGrpSpPr>
        <p:grpSpPr>
          <a:xfrm>
            <a:off x="8655740" y="1093250"/>
            <a:ext cx="1226203" cy="437524"/>
            <a:chOff x="3716688" y="5454930"/>
            <a:chExt cx="2318149" cy="827144"/>
          </a:xfrm>
        </p:grpSpPr>
        <p:sp>
          <p:nvSpPr>
            <p:cNvPr id="53" name="Rectangle: Rounded Corners 52">
              <a:extLst>
                <a:ext uri="{FF2B5EF4-FFF2-40B4-BE49-F238E27FC236}">
                  <a16:creationId xmlns:a16="http://schemas.microsoft.com/office/drawing/2014/main" id="{A3C1D813-C699-40C9-8065-DE7DF0338CD8}"/>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Org_ECA6" title="Icon of three boxes in a bracket chart">
              <a:extLst>
                <a:ext uri="{FF2B5EF4-FFF2-40B4-BE49-F238E27FC236}">
                  <a16:creationId xmlns:a16="http://schemas.microsoft.com/office/drawing/2014/main" id="{065DD121-C36C-4BE7-80A1-AD22B83E02FD}"/>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5" name="TextBox 54">
              <a:extLst>
                <a:ext uri="{FF2B5EF4-FFF2-40B4-BE49-F238E27FC236}">
                  <a16:creationId xmlns:a16="http://schemas.microsoft.com/office/drawing/2014/main" id="{450990EC-63E9-4142-B131-8941EDEA3DB4}"/>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22" name="Rectangle 21">
            <a:extLst>
              <a:ext uri="{FF2B5EF4-FFF2-40B4-BE49-F238E27FC236}">
                <a16:creationId xmlns:a16="http://schemas.microsoft.com/office/drawing/2014/main" id="{528550B8-63F2-43CC-8B18-E130D43BB961}"/>
              </a:ext>
              <a:ext uri="{C183D7F6-B498-43B3-948B-1728B52AA6E4}">
                <adec:decorative xmlns:adec="http://schemas.microsoft.com/office/drawing/2017/decorative" val="1"/>
              </a:ext>
            </a:extLst>
          </p:cNvPr>
          <p:cNvSpPr/>
          <p:nvPr/>
        </p:nvSpPr>
        <p:spPr bwMode="auto">
          <a:xfrm>
            <a:off x="7895772" y="136790"/>
            <a:ext cx="4165600" cy="161943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00725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3.54167E-6 0.04491 L -3.54167E-6 1.48148E-6 " pathEditMode="relative" rAng="0" ptsTypes="AA">
                                      <p:cBhvr>
                                        <p:cTn id="9" dur="600" fill="hold"/>
                                        <p:tgtEl>
                                          <p:spTgt spid="7"/>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42" presetClass="path" presetSubtype="0" decel="100000" fill="hold" grpId="1" nodeType="withEffect">
                                  <p:stCondLst>
                                    <p:cond delay="0"/>
                                  </p:stCondLst>
                                  <p:childTnLst>
                                    <p:animMotion origin="layout" path="M -1.875E-6 0.04491 L -1.875E-6 1.48148E-6 " pathEditMode="relative" rAng="0" ptsTypes="AA">
                                      <p:cBhvr>
                                        <p:cTn id="16" dur="600" fill="hold"/>
                                        <p:tgtEl>
                                          <p:spTgt spid="12"/>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42" presetClass="path" presetSubtype="0" decel="100000" fill="hold" grpId="1" nodeType="withEffect">
                                  <p:stCondLst>
                                    <p:cond delay="0"/>
                                  </p:stCondLst>
                                  <p:childTnLst>
                                    <p:animMotion origin="layout" path="M 1.11022E-16 0.04491 L 1.11022E-16 1.48148E-6 " pathEditMode="relative" rAng="0" ptsTypes="AA">
                                      <p:cBhvr>
                                        <p:cTn id="23" dur="600" fill="hold"/>
                                        <p:tgtEl>
                                          <p:spTgt spid="14"/>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42" presetClass="path" presetSubtype="0" decel="100000" fill="hold" grpId="1" nodeType="withEffect">
                                  <p:stCondLst>
                                    <p:cond delay="0"/>
                                  </p:stCondLst>
                                  <p:childTnLst>
                                    <p:animMotion origin="layout" path="M 1.875E-6 0.04491 L 1.875E-6 1.48148E-6 " pathEditMode="relative" rAng="0" ptsTypes="AA">
                                      <p:cBhvr>
                                        <p:cTn id="30" dur="600" fill="hold"/>
                                        <p:tgtEl>
                                          <p:spTgt spid="16"/>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animBg="1"/>
      <p:bldP spid="12" grpId="1" animBg="1"/>
      <p:bldP spid="14" grpId="0" animBg="1"/>
      <p:bldP spid="14" grpId="1" animBg="1"/>
      <p:bldP spid="16" grpId="0" animBg="1"/>
      <p:bldP spid="1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7EE42-3BEB-4B78-A54D-2C89B82E8E31}"/>
              </a:ext>
            </a:extLst>
          </p:cNvPr>
          <p:cNvSpPr>
            <a:spLocks noGrp="1"/>
          </p:cNvSpPr>
          <p:nvPr>
            <p:ph type="title"/>
          </p:nvPr>
        </p:nvSpPr>
        <p:spPr/>
        <p:txBody>
          <a:bodyPr/>
          <a:lstStyle/>
          <a:p>
            <a:r>
              <a:rPr lang="en-US"/>
              <a:t>Plan</a:t>
            </a:r>
          </a:p>
        </p:txBody>
      </p:sp>
      <p:sp>
        <p:nvSpPr>
          <p:cNvPr id="3" name="Rectangle 2">
            <a:extLst>
              <a:ext uri="{FF2B5EF4-FFF2-40B4-BE49-F238E27FC236}">
                <a16:creationId xmlns:a16="http://schemas.microsoft.com/office/drawing/2014/main" id="{529AFAD4-FD22-42B6-9654-A48173E36E36}"/>
              </a:ext>
            </a:extLst>
          </p:cNvPr>
          <p:cNvSpPr/>
          <p:nvPr/>
        </p:nvSpPr>
        <p:spPr>
          <a:xfrm>
            <a:off x="588263" y="1312500"/>
            <a:ext cx="6096000"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Cloud adoption plans convert the aspirational goals of the cloud adoption strategy into actions. It will help guide technical efforts, in alignment with the business strategy.</a:t>
            </a:r>
          </a:p>
        </p:txBody>
      </p:sp>
      <p:sp>
        <p:nvSpPr>
          <p:cNvPr id="23" name="Rectangle: Rounded Corners 22">
            <a:extLst>
              <a:ext uri="{FF2B5EF4-FFF2-40B4-BE49-F238E27FC236}">
                <a16:creationId xmlns:a16="http://schemas.microsoft.com/office/drawing/2014/main" id="{40E88B9F-A48E-41FF-AFDC-1CF8A31361A6}"/>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4" name="Group 23" descr="Ready">
            <a:extLst>
              <a:ext uri="{FF2B5EF4-FFF2-40B4-BE49-F238E27FC236}">
                <a16:creationId xmlns:a16="http://schemas.microsoft.com/office/drawing/2014/main" id="{A7261B5D-8EDD-42F6-9405-689A8A29809C}"/>
              </a:ext>
            </a:extLst>
          </p:cNvPr>
          <p:cNvGrpSpPr/>
          <p:nvPr/>
        </p:nvGrpSpPr>
        <p:grpSpPr>
          <a:xfrm>
            <a:off x="9310370" y="395708"/>
            <a:ext cx="1228859" cy="437524"/>
            <a:chOff x="6345065" y="2909875"/>
            <a:chExt cx="2323170" cy="827144"/>
          </a:xfrm>
        </p:grpSpPr>
        <p:sp>
          <p:nvSpPr>
            <p:cNvPr id="25" name="Rectangle: Rounded Corners 24">
              <a:extLst>
                <a:ext uri="{FF2B5EF4-FFF2-40B4-BE49-F238E27FC236}">
                  <a16:creationId xmlns:a16="http://schemas.microsoft.com/office/drawing/2014/main" id="{D189C996-5046-4443-9381-51170AC214AB}"/>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ECCE9509-56A1-4412-BF21-9A46866AB902}"/>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27" name="check 3" title="Icon of a checkmark with a circle around it">
              <a:extLst>
                <a:ext uri="{FF2B5EF4-FFF2-40B4-BE49-F238E27FC236}">
                  <a16:creationId xmlns:a16="http://schemas.microsoft.com/office/drawing/2014/main" id="{3E3B728E-BD6C-42BE-BBD3-462D0BE09513}"/>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descr="Plan">
            <a:extLst>
              <a:ext uri="{FF2B5EF4-FFF2-40B4-BE49-F238E27FC236}">
                <a16:creationId xmlns:a16="http://schemas.microsoft.com/office/drawing/2014/main" id="{AF53C16C-C9A0-4E9E-A8F7-DE1A2023F565}"/>
              </a:ext>
            </a:extLst>
          </p:cNvPr>
          <p:cNvGrpSpPr/>
          <p:nvPr/>
        </p:nvGrpSpPr>
        <p:grpSpPr>
          <a:xfrm>
            <a:off x="8011157" y="395708"/>
            <a:ext cx="1226203" cy="437524"/>
            <a:chOff x="3716688" y="2901128"/>
            <a:chExt cx="2318149" cy="827144"/>
          </a:xfrm>
        </p:grpSpPr>
        <p:sp>
          <p:nvSpPr>
            <p:cNvPr id="29" name="Rectangle: Rounded Corners 28">
              <a:extLst>
                <a:ext uri="{FF2B5EF4-FFF2-40B4-BE49-F238E27FC236}">
                  <a16:creationId xmlns:a16="http://schemas.microsoft.com/office/drawing/2014/main" id="{8D89DA49-0498-48FE-A9D4-3CCB13116783}"/>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43CA5384-58A5-4A58-BAFC-78E184164226}"/>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1" name="BulletedList_E8FD" title="Icon of a bulleted list">
              <a:extLst>
                <a:ext uri="{FF2B5EF4-FFF2-40B4-BE49-F238E27FC236}">
                  <a16:creationId xmlns:a16="http://schemas.microsoft.com/office/drawing/2014/main" id="{579F5A9A-0C4E-452A-A23B-1C498A374C8F}"/>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Adpot">
            <a:extLst>
              <a:ext uri="{FF2B5EF4-FFF2-40B4-BE49-F238E27FC236}">
                <a16:creationId xmlns:a16="http://schemas.microsoft.com/office/drawing/2014/main" id="{3085D36A-3BCA-41A0-A357-931D78D40366}"/>
              </a:ext>
            </a:extLst>
          </p:cNvPr>
          <p:cNvGrpSpPr/>
          <p:nvPr/>
        </p:nvGrpSpPr>
        <p:grpSpPr>
          <a:xfrm>
            <a:off x="10622288" y="395708"/>
            <a:ext cx="1206105" cy="437524"/>
            <a:chOff x="9006021" y="2909875"/>
            <a:chExt cx="2280155" cy="827144"/>
          </a:xfrm>
        </p:grpSpPr>
        <p:sp>
          <p:nvSpPr>
            <p:cNvPr id="33" name="Rectangle: Rounded Corners 32">
              <a:extLst>
                <a:ext uri="{FF2B5EF4-FFF2-40B4-BE49-F238E27FC236}">
                  <a16:creationId xmlns:a16="http://schemas.microsoft.com/office/drawing/2014/main" id="{7D283805-9553-4105-8D15-3766D3CBDFDA}"/>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671006A1-C40C-41BD-9B30-E5A39BD67DFD}"/>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5" name="arrow_3" title="Icon of an arrow pointing down at a line">
              <a:extLst>
                <a:ext uri="{FF2B5EF4-FFF2-40B4-BE49-F238E27FC236}">
                  <a16:creationId xmlns:a16="http://schemas.microsoft.com/office/drawing/2014/main" id="{02BEC2E7-EF60-49D5-87C8-375BA12B2B03}"/>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6" name="Group 35" descr="Define Strategy">
            <a:extLst>
              <a:ext uri="{FF2B5EF4-FFF2-40B4-BE49-F238E27FC236}">
                <a16:creationId xmlns:a16="http://schemas.microsoft.com/office/drawing/2014/main" id="{09FB86A9-1D21-44B6-B89E-0DAAC5AD02EF}"/>
              </a:ext>
            </a:extLst>
          </p:cNvPr>
          <p:cNvGrpSpPr/>
          <p:nvPr/>
        </p:nvGrpSpPr>
        <p:grpSpPr>
          <a:xfrm>
            <a:off x="6629115" y="312170"/>
            <a:ext cx="1226203" cy="604598"/>
            <a:chOff x="1103923" y="2743198"/>
            <a:chExt cx="2318149" cy="1143000"/>
          </a:xfrm>
        </p:grpSpPr>
        <p:sp>
          <p:nvSpPr>
            <p:cNvPr id="37" name="Rectangle: Rounded Corners 36">
              <a:extLst>
                <a:ext uri="{FF2B5EF4-FFF2-40B4-BE49-F238E27FC236}">
                  <a16:creationId xmlns:a16="http://schemas.microsoft.com/office/drawing/2014/main" id="{ED0687FD-C928-45E8-86C9-EA1F3D6C4EE7}"/>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plan" title="Icon of a circle with an arrow projecting from it between two exes">
              <a:extLst>
                <a:ext uri="{FF2B5EF4-FFF2-40B4-BE49-F238E27FC236}">
                  <a16:creationId xmlns:a16="http://schemas.microsoft.com/office/drawing/2014/main" id="{57DCC7C1-25EE-46D7-B205-8277521931A3}"/>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9" name="TextBox 38">
              <a:extLst>
                <a:ext uri="{FF2B5EF4-FFF2-40B4-BE49-F238E27FC236}">
                  <a16:creationId xmlns:a16="http://schemas.microsoft.com/office/drawing/2014/main" id="{E242EE14-E1A2-46EF-80A7-2B1C74EC52C1}"/>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0" name="Rectangle: Rounded Corners 39">
            <a:extLst>
              <a:ext uri="{FF2B5EF4-FFF2-40B4-BE49-F238E27FC236}">
                <a16:creationId xmlns:a16="http://schemas.microsoft.com/office/drawing/2014/main" id="{0192D681-C07B-44CB-9DB1-6D96912BC773}"/>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1" name="Group 40" descr="Manage">
            <a:extLst>
              <a:ext uri="{FF2B5EF4-FFF2-40B4-BE49-F238E27FC236}">
                <a16:creationId xmlns:a16="http://schemas.microsoft.com/office/drawing/2014/main" id="{B25BB878-005E-4A5D-BA0B-984B14814ACB}"/>
              </a:ext>
            </a:extLst>
          </p:cNvPr>
          <p:cNvGrpSpPr/>
          <p:nvPr/>
        </p:nvGrpSpPr>
        <p:grpSpPr>
          <a:xfrm>
            <a:off x="9954953" y="1093250"/>
            <a:ext cx="1228859" cy="437524"/>
            <a:chOff x="6172864" y="5454930"/>
            <a:chExt cx="2323170" cy="827144"/>
          </a:xfrm>
        </p:grpSpPr>
        <p:sp>
          <p:nvSpPr>
            <p:cNvPr id="42" name="Rectangle: Rounded Corners 41">
              <a:extLst>
                <a:ext uri="{FF2B5EF4-FFF2-40B4-BE49-F238E27FC236}">
                  <a16:creationId xmlns:a16="http://schemas.microsoft.com/office/drawing/2014/main" id="{1873B85A-1907-4E58-B5FD-F21FC8B4D83E}"/>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Trackers_EADF_bidi" title="Icon of a clipboard with a checklist on it">
              <a:extLst>
                <a:ext uri="{FF2B5EF4-FFF2-40B4-BE49-F238E27FC236}">
                  <a16:creationId xmlns:a16="http://schemas.microsoft.com/office/drawing/2014/main" id="{FC41EB7C-E1C8-46D4-BBCE-E057D2545D55}"/>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F36A03CF-FD87-4063-A174-B0C367F0F9E0}"/>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5" name="Group 44" descr="Govern">
            <a:extLst>
              <a:ext uri="{FF2B5EF4-FFF2-40B4-BE49-F238E27FC236}">
                <a16:creationId xmlns:a16="http://schemas.microsoft.com/office/drawing/2014/main" id="{99F38A7E-903C-4C09-9953-3C2A54A79A79}"/>
              </a:ext>
            </a:extLst>
          </p:cNvPr>
          <p:cNvGrpSpPr/>
          <p:nvPr/>
        </p:nvGrpSpPr>
        <p:grpSpPr>
          <a:xfrm>
            <a:off x="8655740" y="1093250"/>
            <a:ext cx="1226203" cy="437524"/>
            <a:chOff x="3716688" y="5454930"/>
            <a:chExt cx="2318149" cy="827144"/>
          </a:xfrm>
        </p:grpSpPr>
        <p:sp>
          <p:nvSpPr>
            <p:cNvPr id="46" name="Rectangle: Rounded Corners 45">
              <a:extLst>
                <a:ext uri="{FF2B5EF4-FFF2-40B4-BE49-F238E27FC236}">
                  <a16:creationId xmlns:a16="http://schemas.microsoft.com/office/drawing/2014/main" id="{94407651-C3B1-4AAC-9393-3576187327CD}"/>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Org_ECA6" title="Icon of three boxes in a bracket chart">
              <a:extLst>
                <a:ext uri="{FF2B5EF4-FFF2-40B4-BE49-F238E27FC236}">
                  <a16:creationId xmlns:a16="http://schemas.microsoft.com/office/drawing/2014/main" id="{E9993DC1-25FA-49F7-A0C1-840E897BA3B3}"/>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8" name="TextBox 47">
              <a:extLst>
                <a:ext uri="{FF2B5EF4-FFF2-40B4-BE49-F238E27FC236}">
                  <a16:creationId xmlns:a16="http://schemas.microsoft.com/office/drawing/2014/main" id="{E6D808FE-DFB8-436D-8317-048E428A0DA9}"/>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49" name="Rectangle 48">
            <a:extLst>
              <a:ext uri="{FF2B5EF4-FFF2-40B4-BE49-F238E27FC236}">
                <a16:creationId xmlns:a16="http://schemas.microsoft.com/office/drawing/2014/main" id="{107A3812-4B5F-4A00-875A-BA267BC8B53D}"/>
              </a:ext>
              <a:ext uri="{C183D7F6-B498-43B3-948B-1728B52AA6E4}">
                <adec:decorative xmlns:adec="http://schemas.microsoft.com/office/drawing/2017/decorative" val="1"/>
              </a:ext>
            </a:extLst>
          </p:cNvPr>
          <p:cNvSpPr/>
          <p:nvPr/>
        </p:nvSpPr>
        <p:spPr bwMode="auto">
          <a:xfrm>
            <a:off x="9279466" y="338138"/>
            <a:ext cx="2593447"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D7D29338-E646-4B97-8323-DEE541669CEF}"/>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D4EF0014-6790-4520-A7B6-04AA6360FA38}"/>
              </a:ext>
              <a:ext uri="{C183D7F6-B498-43B3-948B-1728B52AA6E4}">
                <adec:decorative xmlns:adec="http://schemas.microsoft.com/office/drawing/2017/decorative" val="1"/>
              </a:ext>
            </a:extLst>
          </p:cNvPr>
          <p:cNvSpPr/>
          <p:nvPr/>
        </p:nvSpPr>
        <p:spPr bwMode="auto">
          <a:xfrm>
            <a:off x="6563639" y="238711"/>
            <a:ext cx="132854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FA8B55E4-BC68-4ADF-884C-6401B6EDB9EF}"/>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Digital estate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Rationalization: </a:t>
            </a:r>
            <a:r>
              <a:rPr kumimoji="0" lang="en-US" sz="1400" b="0" i="0" u="none" strike="noStrike" kern="1200" cap="none" spc="0" normalizeH="0" baseline="0" noProof="0">
                <a:ln>
                  <a:noFill/>
                </a:ln>
                <a:solidFill>
                  <a:srgbClr val="FFFFFF"/>
                </a:solidFill>
                <a:effectLst/>
                <a:uLnTx/>
                <a:uFillTx/>
                <a:latin typeface="Segoe UI"/>
                <a:ea typeface="+mn-ea"/>
                <a:cs typeface="+mn-cs"/>
              </a:rPr>
              <a:t>inventory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Quantitative analysis:</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asset optimized and</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sized properly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analysis: </a:t>
            </a:r>
            <a:r>
              <a:rPr kumimoji="0" lang="en-US" sz="1400" b="0" i="0" u="none" strike="noStrike" kern="1200" cap="none" spc="0" normalizeH="0" baseline="0" noProof="0">
                <a:ln>
                  <a:noFill/>
                </a:ln>
                <a:solidFill>
                  <a:srgbClr val="FFFFFF"/>
                </a:solidFill>
                <a:effectLst/>
                <a:uLnTx/>
                <a:uFillTx/>
                <a:latin typeface="Segoe UI"/>
                <a:ea typeface="+mn-ea"/>
                <a:cs typeface="+mn-cs"/>
              </a:rPr>
              <a:t>operational process</a:t>
            </a:r>
          </a:p>
        </p:txBody>
      </p:sp>
      <p:sp>
        <p:nvSpPr>
          <p:cNvPr id="53" name="Freeform: Shape 52">
            <a:extLst>
              <a:ext uri="{FF2B5EF4-FFF2-40B4-BE49-F238E27FC236}">
                <a16:creationId xmlns:a16="http://schemas.microsoft.com/office/drawing/2014/main" id="{3013AFBC-1EFB-422D-A607-56BA48A7AB5D}"/>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Initial organization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Strategy Team</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Business IT: requirements</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and needs</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IT management operations: traditional IT</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Governance: executive</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sponsor, finance, business leadership, legal,</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security, HR</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Cloud platform vendor: account success team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Cost management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IT-business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Governance MVP</a:t>
            </a:r>
          </a:p>
        </p:txBody>
      </p:sp>
      <p:sp>
        <p:nvSpPr>
          <p:cNvPr id="54" name="Freeform: Shape 53">
            <a:extLst>
              <a:ext uri="{FF2B5EF4-FFF2-40B4-BE49-F238E27FC236}">
                <a16:creationId xmlns:a16="http://schemas.microsoft.com/office/drawing/2014/main" id="{9BDB9B37-2A8F-4F84-B42A-2BE47B95B617}"/>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Skill readiness plan</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Organizational readiness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Governance and security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Initial organization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Building technical skills: </a:t>
            </a:r>
            <a:r>
              <a:rPr kumimoji="0" lang="en-US" sz="1400" b="0" i="0" u="none" strike="noStrike" kern="1200" cap="none" spc="0" normalizeH="0" baseline="0" noProof="0">
                <a:ln>
                  <a:noFill/>
                </a:ln>
                <a:solidFill>
                  <a:srgbClr val="FFFFFF"/>
                </a:solidFill>
                <a:effectLst/>
                <a:uLnTx/>
                <a:uFillTx/>
                <a:latin typeface="Segoe UI"/>
                <a:ea typeface="+mn-ea"/>
                <a:cs typeface="+mn-cs"/>
              </a:rPr>
              <a:t>business/technical,</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certifications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Change management guidance</a:t>
            </a:r>
          </a:p>
        </p:txBody>
      </p:sp>
      <p:sp>
        <p:nvSpPr>
          <p:cNvPr id="55" name="Freeform: Shape 54">
            <a:extLst>
              <a:ext uri="{FF2B5EF4-FFF2-40B4-BE49-F238E27FC236}">
                <a16:creationId xmlns:a16="http://schemas.microsoft.com/office/drawing/2014/main" id="{3FAE378F-D5FD-4083-ADA9-6C904BF14055}"/>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Cloud adoption plan</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5R strategy: </a:t>
            </a:r>
            <a:r>
              <a:rPr kumimoji="0" lang="en-US" sz="1400" b="0" i="0" u="none" strike="noStrike" kern="1200" cap="none" spc="0" normalizeH="0" baseline="0" noProof="0">
                <a:ln>
                  <a:noFill/>
                </a:ln>
                <a:solidFill>
                  <a:srgbClr val="FFFFFF"/>
                </a:solidFill>
                <a:effectLst/>
                <a:uLnTx/>
                <a:uFillTx/>
                <a:latin typeface="Segoe UI"/>
                <a:ea typeface="+mn-ea"/>
                <a:cs typeface="+mn-cs"/>
              </a:rPr>
              <a:t>rehost, refactor, rearchitect, rebuild, replace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Infrastructure migration: </a:t>
            </a:r>
            <a:r>
              <a:rPr kumimoji="0" lang="en-US" sz="1400" b="0" i="0" u="none" strike="noStrike" kern="1200" cap="none" spc="0" normalizeH="0" baseline="0" noProof="0">
                <a:ln>
                  <a:noFill/>
                </a:ln>
                <a:solidFill>
                  <a:srgbClr val="FFFFFF"/>
                </a:solidFill>
                <a:effectLst/>
                <a:uLnTx/>
                <a:uFillTx/>
                <a:latin typeface="Segoe UI"/>
                <a:ea typeface="+mn-ea"/>
                <a:cs typeface="+mn-cs"/>
              </a:rPr>
              <a:t>VM, server,</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database focus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Application innovation: </a:t>
            </a:r>
            <a:r>
              <a:rPr kumimoji="0" lang="en-US" sz="1400" b="0" i="0" u="none" strike="noStrike" kern="1200" cap="none" spc="0" normalizeH="0" baseline="0" noProof="0">
                <a:ln>
                  <a:noFill/>
                </a:ln>
                <a:solidFill>
                  <a:srgbClr val="FFFFFF"/>
                </a:solidFill>
                <a:effectLst/>
                <a:uLnTx/>
                <a:uFillTx/>
                <a:latin typeface="Segoe UI"/>
                <a:ea typeface="+mn-ea"/>
                <a:cs typeface="+mn-cs"/>
              </a:rPr>
              <a:t>born in the cloud applications, APIs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Data-driven innovation: </a:t>
            </a:r>
            <a:r>
              <a:rPr kumimoji="0" lang="en-US" sz="1400" b="0" i="0" u="none" strike="noStrike" kern="1200" cap="none" spc="0" normalizeH="0" baseline="0" noProof="0">
                <a:ln>
                  <a:noFill/>
                </a:ln>
                <a:solidFill>
                  <a:srgbClr val="FFFFFF"/>
                </a:solidFill>
                <a:effectLst/>
                <a:uLnTx/>
                <a:uFillTx/>
                <a:latin typeface="Segoe UI"/>
                <a:ea typeface="+mn-ea"/>
                <a:cs typeface="+mn-cs"/>
              </a:rPr>
              <a:t>Focus on data consolidation and analysis</a:t>
            </a:r>
          </a:p>
        </p:txBody>
      </p:sp>
    </p:spTree>
    <p:extLst>
      <p:ext uri="{BB962C8B-B14F-4D97-AF65-F5344CB8AC3E}">
        <p14:creationId xmlns:p14="http://schemas.microsoft.com/office/powerpoint/2010/main" val="3540084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42" presetClass="path" presetSubtype="0" decel="100000" fill="hold" grpId="1" nodeType="withEffect">
                                  <p:stCondLst>
                                    <p:cond delay="0"/>
                                  </p:stCondLst>
                                  <p:childTnLst>
                                    <p:animMotion origin="layout" path="M -3.54167E-6 0.04491 L -3.54167E-6 1.48148E-6 " pathEditMode="relative" rAng="0" ptsTypes="AA">
                                      <p:cBhvr>
                                        <p:cTn id="9" dur="600" fill="hold"/>
                                        <p:tgtEl>
                                          <p:spTgt spid="52"/>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par>
                                <p:cTn id="15" presetID="42" presetClass="path" presetSubtype="0" decel="100000" fill="hold" grpId="1" nodeType="withEffect">
                                  <p:stCondLst>
                                    <p:cond delay="0"/>
                                  </p:stCondLst>
                                  <p:childTnLst>
                                    <p:animMotion origin="layout" path="M -1.875E-6 0.04491 L -1.875E-6 1.48148E-6 " pathEditMode="relative" rAng="0" ptsTypes="AA">
                                      <p:cBhvr>
                                        <p:cTn id="16" dur="600" fill="hold"/>
                                        <p:tgtEl>
                                          <p:spTgt spid="53"/>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par>
                                <p:cTn id="22" presetID="42" presetClass="path" presetSubtype="0" decel="100000" fill="hold" grpId="1" nodeType="withEffect">
                                  <p:stCondLst>
                                    <p:cond delay="0"/>
                                  </p:stCondLst>
                                  <p:childTnLst>
                                    <p:animMotion origin="layout" path="M 1.11022E-16 0.04491 L 1.11022E-16 1.48148E-6 " pathEditMode="relative" rAng="0" ptsTypes="AA">
                                      <p:cBhvr>
                                        <p:cTn id="23" dur="600" fill="hold"/>
                                        <p:tgtEl>
                                          <p:spTgt spid="54"/>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42" presetClass="path" presetSubtype="0" decel="100000" fill="hold" grpId="1" nodeType="withEffect">
                                  <p:stCondLst>
                                    <p:cond delay="0"/>
                                  </p:stCondLst>
                                  <p:childTnLst>
                                    <p:animMotion origin="layout" path="M 1.875E-6 0.04491 L 1.875E-6 1.48148E-6 " pathEditMode="relative" rAng="0" ptsTypes="AA">
                                      <p:cBhvr>
                                        <p:cTn id="30" dur="600" fill="hold"/>
                                        <p:tgtEl>
                                          <p:spTgt spid="55"/>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3" grpId="0" animBg="1"/>
      <p:bldP spid="53" grpId="1" animBg="1"/>
      <p:bldP spid="54" grpId="0" animBg="1"/>
      <p:bldP spid="54" grpId="1" animBg="1"/>
      <p:bldP spid="55" grpId="0" animBg="1"/>
      <p:bldP spid="5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1ED9D04C-C712-485C-BFE4-25A2B80894CF}"/>
              </a:ext>
            </a:extLst>
          </p:cNvPr>
          <p:cNvSpPr/>
          <p:nvPr/>
        </p:nvSpPr>
        <p:spPr>
          <a:xfrm>
            <a:off x="592467"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Azure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readiness guide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Resource management:</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management groups, subscriptions, resource groups, resources tree hierarchy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Naming Standards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Resource tags</a:t>
            </a:r>
          </a:p>
        </p:txBody>
      </p:sp>
      <p:sp>
        <p:nvSpPr>
          <p:cNvPr id="58" name="Freeform: Shape 57">
            <a:extLst>
              <a:ext uri="{FF2B5EF4-FFF2-40B4-BE49-F238E27FC236}">
                <a16:creationId xmlns:a16="http://schemas.microsoft.com/office/drawing/2014/main" id="{8DFB46DF-C8C3-4E1D-B407-8BE7EDC407C6}"/>
              </a:ext>
            </a:extLst>
          </p:cNvPr>
          <p:cNvSpPr/>
          <p:nvPr/>
        </p:nvSpPr>
        <p:spPr>
          <a:xfrm>
            <a:off x="2859071"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Landing zone infrastructure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Network design: </a:t>
            </a:r>
            <a:r>
              <a:rPr kumimoji="0" lang="en-US" sz="1400" b="0" i="0" u="none" strike="noStrike" kern="1200" cap="none" spc="0" normalizeH="0" baseline="0" noProof="0" err="1">
                <a:ln>
                  <a:noFill/>
                </a:ln>
                <a:solidFill>
                  <a:srgbClr val="FFFFFF"/>
                </a:solidFill>
                <a:effectLst/>
                <a:uLnTx/>
                <a:uFillTx/>
                <a:latin typeface="Segoe UI"/>
                <a:ea typeface="+mn-ea"/>
                <a:cs typeface="+mn-cs"/>
              </a:rPr>
              <a:t>Vnet</a:t>
            </a:r>
            <a:r>
              <a:rPr kumimoji="0" lang="en-US" sz="1400" b="0" i="0" u="none" strike="noStrike" kern="1200" cap="none" spc="0" normalizeH="0" baseline="0" noProof="0">
                <a:ln>
                  <a:noFill/>
                </a:ln>
                <a:solidFill>
                  <a:srgbClr val="FFFFFF"/>
                </a:solidFill>
                <a:effectLst/>
                <a:uLnTx/>
                <a:uFillTx/>
                <a:latin typeface="Segoe UI"/>
                <a:ea typeface="+mn-ea"/>
                <a:cs typeface="+mn-cs"/>
              </a:rPr>
              <a:t>, hybrid, firewall, hub, front door, endpoints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Storage design: </a:t>
            </a:r>
            <a:r>
              <a:rPr kumimoji="0" lang="en-US" sz="1400" b="0" i="0" u="none" strike="noStrike" kern="1200" cap="none" spc="0" normalizeH="0" baseline="0" noProof="0">
                <a:ln>
                  <a:noFill/>
                </a:ln>
                <a:solidFill>
                  <a:srgbClr val="FFFFFF"/>
                </a:solidFill>
                <a:effectLst/>
                <a:uLnTx/>
                <a:uFillTx/>
                <a:latin typeface="Segoe UI"/>
                <a:ea typeface="+mn-ea"/>
                <a:cs typeface="+mn-cs"/>
              </a:rPr>
              <a:t>disk, file, blobs, CDN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Compute design: </a:t>
            </a:r>
            <a:r>
              <a:rPr kumimoji="0" lang="en-US" sz="1400" b="0" i="0" u="none" strike="noStrike" kern="1200" cap="none" spc="0" normalizeH="0" baseline="0" noProof="0">
                <a:ln>
                  <a:noFill/>
                </a:ln>
                <a:solidFill>
                  <a:srgbClr val="FFFFFF"/>
                </a:solidFill>
                <a:effectLst/>
                <a:uLnTx/>
                <a:uFillTx/>
                <a:latin typeface="Segoe UI"/>
                <a:ea typeface="+mn-ea"/>
                <a:cs typeface="+mn-cs"/>
              </a:rPr>
              <a:t>VMs, containers, apps, serverless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Data design: </a:t>
            </a:r>
            <a:r>
              <a:rPr kumimoji="0" lang="en-US" sz="1400" b="0" i="0" u="none" strike="noStrike" kern="1200" cap="none" spc="0" normalizeH="0" baseline="0" noProof="0">
                <a:ln>
                  <a:noFill/>
                </a:ln>
                <a:solidFill>
                  <a:srgbClr val="FFFFFF"/>
                </a:solidFill>
                <a:effectLst/>
                <a:uLnTx/>
                <a:uFillTx/>
                <a:latin typeface="Segoe UI"/>
                <a:ea typeface="+mn-ea"/>
                <a:cs typeface="+mn-cs"/>
              </a:rPr>
              <a:t>Structured/ unstructured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9" name="Freeform: Shape 58">
            <a:extLst>
              <a:ext uri="{FF2B5EF4-FFF2-40B4-BE49-F238E27FC236}">
                <a16:creationId xmlns:a16="http://schemas.microsoft.com/office/drawing/2014/main" id="{2A9FA1EF-A87F-420C-A5D7-993A9011CC07}"/>
              </a:ext>
            </a:extLst>
          </p:cNvPr>
          <p:cNvSpPr/>
          <p:nvPr/>
        </p:nvSpPr>
        <p:spPr>
          <a:xfrm>
            <a:off x="5128209"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Landing</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zone ID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Identity and access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Role-based access control </a:t>
            </a:r>
            <a:r>
              <a:rPr kumimoji="0" lang="en-US" sz="1400" b="0" i="0" u="none" strike="noStrike" kern="1200" cap="none" spc="0" normalizeH="0" baseline="0" noProof="0">
                <a:ln>
                  <a:noFill/>
                </a:ln>
                <a:solidFill>
                  <a:srgbClr val="FFFFFF"/>
                </a:solidFill>
                <a:effectLst/>
                <a:uLnTx/>
                <a:uFillTx/>
                <a:latin typeface="Segoe UI Semibold"/>
                <a:ea typeface="+mn-ea"/>
                <a:cs typeface="+mn-cs"/>
              </a:rPr>
              <a:t>RBAC</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Manage to </a:t>
            </a:r>
            <a:r>
              <a:rPr kumimoji="0" lang="en-US" sz="1400" b="0" i="0" u="none" strike="noStrike" kern="1200" cap="none" spc="0" normalizeH="0" baseline="0" noProof="0">
                <a:ln>
                  <a:noFill/>
                </a:ln>
                <a:solidFill>
                  <a:srgbClr val="FFFFFF"/>
                </a:solidFill>
                <a:effectLst/>
                <a:uLnTx/>
                <a:uFillTx/>
                <a:latin typeface="Segoe UI Semibold"/>
                <a:ea typeface="+mn-ea"/>
                <a:cs typeface="+mn-cs"/>
              </a:rPr>
              <a:t>least privilege</a:t>
            </a:r>
          </a:p>
        </p:txBody>
      </p:sp>
      <p:sp>
        <p:nvSpPr>
          <p:cNvPr id="60" name="Freeform: Shape 59">
            <a:extLst>
              <a:ext uri="{FF2B5EF4-FFF2-40B4-BE49-F238E27FC236}">
                <a16:creationId xmlns:a16="http://schemas.microsoft.com/office/drawing/2014/main" id="{283BCD8F-EE9E-4321-8ED3-11957C75EBFD}"/>
              </a:ext>
            </a:extLst>
          </p:cNvPr>
          <p:cNvSpPr/>
          <p:nvPr/>
        </p:nvSpPr>
        <p:spPr>
          <a:xfrm>
            <a:off x="7395562"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Landing</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zone cost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Costs and billing</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Analyze </a:t>
            </a: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Costs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Monitor with </a:t>
            </a:r>
            <a:r>
              <a:rPr kumimoji="0" lang="en-US" sz="1400" b="0" i="0" u="none" strike="noStrike" kern="1200" cap="none" spc="0" normalizeH="0" baseline="0" noProof="0">
                <a:ln>
                  <a:noFill/>
                </a:ln>
                <a:solidFill>
                  <a:srgbClr val="FFFFFF"/>
                </a:solidFill>
                <a:effectLst/>
                <a:uLnTx/>
                <a:uFillTx/>
                <a:latin typeface="Segoe UI Semibold"/>
                <a:ea typeface="+mn-ea"/>
                <a:cs typeface="+mn-cs"/>
              </a:rPr>
              <a:t>budgets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Optimize</a:t>
            </a:r>
            <a:r>
              <a:rPr kumimoji="0" lang="en-US" sz="1400" b="0" i="0" u="none" strike="noStrike" kern="1200" cap="none" spc="0" normalizeH="0" baseline="0" noProof="0">
                <a:ln>
                  <a:noFill/>
                </a:ln>
                <a:solidFill>
                  <a:srgbClr val="FFFFFF"/>
                </a:solidFill>
                <a:effectLst/>
                <a:uLnTx/>
                <a:uFillTx/>
                <a:latin typeface="Segoe UI"/>
                <a:ea typeface="+mn-ea"/>
                <a:cs typeface="+mn-cs"/>
              </a:rPr>
              <a:t> with recommendations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Manage</a:t>
            </a:r>
            <a:r>
              <a:rPr kumimoji="0" lang="en-US" sz="1400" b="0" i="0" u="none" strike="noStrike" kern="1200" cap="none" spc="0" normalizeH="0" baseline="0" noProof="0">
                <a:ln>
                  <a:noFill/>
                </a:ln>
                <a:solidFill>
                  <a:srgbClr val="FFFFFF"/>
                </a:solidFill>
                <a:effectLst/>
                <a:uLnTx/>
                <a:uFillTx/>
                <a:latin typeface="Segoe UI"/>
                <a:ea typeface="+mn-ea"/>
                <a:cs typeface="+mn-cs"/>
              </a:rPr>
              <a:t> invoices</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payments</a:t>
            </a:r>
          </a:p>
        </p:txBody>
      </p:sp>
      <p:sp>
        <p:nvSpPr>
          <p:cNvPr id="61" name="Freeform: Shape 60">
            <a:extLst>
              <a:ext uri="{FF2B5EF4-FFF2-40B4-BE49-F238E27FC236}">
                <a16:creationId xmlns:a16="http://schemas.microsoft.com/office/drawing/2014/main" id="{AC7C2748-ED0C-473B-BBFE-B63469C10371}"/>
              </a:ext>
            </a:extLst>
          </p:cNvPr>
          <p:cNvSpPr/>
          <p:nvPr/>
        </p:nvSpPr>
        <p:spPr>
          <a:xfrm>
            <a:off x="9662915"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Blueprints</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AI</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FFFFFF"/>
                </a:solidFill>
                <a:effectLst/>
                <a:uLnTx/>
                <a:uFillTx/>
                <a:latin typeface="Segoe UI"/>
                <a:ea typeface="+mn-ea"/>
                <a:cs typeface="+mn-cs"/>
              </a:rPr>
              <a:t>BigData</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Hybrid networks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Identity management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IoT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Serverless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SAP</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VMs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FFFFFF"/>
                </a:solidFill>
                <a:effectLst/>
                <a:uLnTx/>
                <a:uFillTx/>
                <a:latin typeface="Segoe UI"/>
                <a:ea typeface="+mn-ea"/>
                <a:cs typeface="+mn-cs"/>
              </a:rPr>
              <a:t>WebApps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DevOps</a:t>
            </a:r>
          </a:p>
        </p:txBody>
      </p:sp>
      <p:sp>
        <p:nvSpPr>
          <p:cNvPr id="2" name="Title 1">
            <a:extLst>
              <a:ext uri="{FF2B5EF4-FFF2-40B4-BE49-F238E27FC236}">
                <a16:creationId xmlns:a16="http://schemas.microsoft.com/office/drawing/2014/main" id="{13879E56-79F7-4195-B5F6-67C5022473C1}"/>
              </a:ext>
            </a:extLst>
          </p:cNvPr>
          <p:cNvSpPr>
            <a:spLocks noGrp="1"/>
          </p:cNvSpPr>
          <p:nvPr>
            <p:ph type="title"/>
          </p:nvPr>
        </p:nvSpPr>
        <p:spPr/>
        <p:txBody>
          <a:bodyPr/>
          <a:lstStyle/>
          <a:p>
            <a:r>
              <a:rPr lang="en-US"/>
              <a:t>Ready</a:t>
            </a:r>
          </a:p>
        </p:txBody>
      </p:sp>
      <p:sp>
        <p:nvSpPr>
          <p:cNvPr id="3" name="Rectangle 2">
            <a:extLst>
              <a:ext uri="{FF2B5EF4-FFF2-40B4-BE49-F238E27FC236}">
                <a16:creationId xmlns:a16="http://schemas.microsoft.com/office/drawing/2014/main" id="{1BC9D39C-4DB6-44C8-B4DC-3D308C44246D}"/>
              </a:ext>
            </a:extLst>
          </p:cNvPr>
          <p:cNvSpPr/>
          <p:nvPr/>
        </p:nvSpPr>
        <p:spPr>
          <a:xfrm>
            <a:off x="588262" y="1312500"/>
            <a:ext cx="6669787" cy="923330"/>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Ready establishes a cloud foundation or Adoption Target that can provide hosting for any adoption efforts. This should consist of common denominators across 80–90% of cloud adoption.</a:t>
            </a:r>
          </a:p>
        </p:txBody>
      </p:sp>
      <p:sp>
        <p:nvSpPr>
          <p:cNvPr id="27" name="Rectangle: Rounded Corners 26">
            <a:extLst>
              <a:ext uri="{FF2B5EF4-FFF2-40B4-BE49-F238E27FC236}">
                <a16:creationId xmlns:a16="http://schemas.microsoft.com/office/drawing/2014/main" id="{947D8DB2-5A54-42E7-A297-ADECB40788FD}"/>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412CC7AA-321E-482A-8CB0-2A08BFF37A4E}"/>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00226F17-71F0-4B83-B4DC-DF0B6E30EBB8}"/>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E9C0B500-1A12-4BE7-A390-39BEBB45ADFF}"/>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1" name="check 3" title="Icon of a checkmark with a circle around it">
              <a:extLst>
                <a:ext uri="{FF2B5EF4-FFF2-40B4-BE49-F238E27FC236}">
                  <a16:creationId xmlns:a16="http://schemas.microsoft.com/office/drawing/2014/main" id="{E14CC724-4B07-4C62-833E-4E2E2F467832}"/>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Plan">
            <a:extLst>
              <a:ext uri="{FF2B5EF4-FFF2-40B4-BE49-F238E27FC236}">
                <a16:creationId xmlns:a16="http://schemas.microsoft.com/office/drawing/2014/main" id="{F9365000-8F03-4998-8E92-8EE560965723}"/>
              </a:ext>
            </a:extLst>
          </p:cNvPr>
          <p:cNvGrpSpPr/>
          <p:nvPr/>
        </p:nvGrpSpPr>
        <p:grpSpPr>
          <a:xfrm>
            <a:off x="8011157" y="395708"/>
            <a:ext cx="1226203" cy="437524"/>
            <a:chOff x="3716688" y="2901128"/>
            <a:chExt cx="2318149" cy="827144"/>
          </a:xfrm>
        </p:grpSpPr>
        <p:sp>
          <p:nvSpPr>
            <p:cNvPr id="33" name="Rectangle: Rounded Corners 32">
              <a:extLst>
                <a:ext uri="{FF2B5EF4-FFF2-40B4-BE49-F238E27FC236}">
                  <a16:creationId xmlns:a16="http://schemas.microsoft.com/office/drawing/2014/main" id="{3ED31E5D-6136-46F4-8C3B-04C211B0DCF8}"/>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12C44435-D075-419C-A804-088C1A455C0D}"/>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5" name="BulletedList_E8FD" title="Icon of a bulleted list">
              <a:extLst>
                <a:ext uri="{FF2B5EF4-FFF2-40B4-BE49-F238E27FC236}">
                  <a16:creationId xmlns:a16="http://schemas.microsoft.com/office/drawing/2014/main" id="{367E45A6-A4BE-4911-A52B-E1DBF613BC04}"/>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descr="Adpot">
            <a:extLst>
              <a:ext uri="{FF2B5EF4-FFF2-40B4-BE49-F238E27FC236}">
                <a16:creationId xmlns:a16="http://schemas.microsoft.com/office/drawing/2014/main" id="{70B3EE43-748B-4A92-A420-9447EC3CCB1B}"/>
              </a:ext>
            </a:extLst>
          </p:cNvPr>
          <p:cNvGrpSpPr/>
          <p:nvPr/>
        </p:nvGrpSpPr>
        <p:grpSpPr>
          <a:xfrm>
            <a:off x="10622288" y="395708"/>
            <a:ext cx="1206105" cy="437524"/>
            <a:chOff x="9006021" y="2909875"/>
            <a:chExt cx="2280155" cy="827144"/>
          </a:xfrm>
        </p:grpSpPr>
        <p:sp>
          <p:nvSpPr>
            <p:cNvPr id="37" name="Rectangle: Rounded Corners 36">
              <a:extLst>
                <a:ext uri="{FF2B5EF4-FFF2-40B4-BE49-F238E27FC236}">
                  <a16:creationId xmlns:a16="http://schemas.microsoft.com/office/drawing/2014/main" id="{586B9C18-6F6A-4301-BCB7-0C885050EA04}"/>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C93EC8BA-B0F8-4833-A7C8-2DD0A7C62C81}"/>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9" name="arrow_3" title="Icon of an arrow pointing down at a line">
              <a:extLst>
                <a:ext uri="{FF2B5EF4-FFF2-40B4-BE49-F238E27FC236}">
                  <a16:creationId xmlns:a16="http://schemas.microsoft.com/office/drawing/2014/main" id="{4C780074-F8D6-4E97-99A6-12B595819348}"/>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0" name="Group 39" descr="Define Strategy">
            <a:extLst>
              <a:ext uri="{FF2B5EF4-FFF2-40B4-BE49-F238E27FC236}">
                <a16:creationId xmlns:a16="http://schemas.microsoft.com/office/drawing/2014/main" id="{71987458-BAB8-4DB4-8F05-63FFDF13BDE8}"/>
              </a:ext>
            </a:extLst>
          </p:cNvPr>
          <p:cNvGrpSpPr/>
          <p:nvPr/>
        </p:nvGrpSpPr>
        <p:grpSpPr>
          <a:xfrm>
            <a:off x="6629115" y="312170"/>
            <a:ext cx="1226203" cy="604598"/>
            <a:chOff x="1103923" y="2743198"/>
            <a:chExt cx="2318149" cy="1143000"/>
          </a:xfrm>
        </p:grpSpPr>
        <p:sp>
          <p:nvSpPr>
            <p:cNvPr id="41" name="Rectangle: Rounded Corners 40">
              <a:extLst>
                <a:ext uri="{FF2B5EF4-FFF2-40B4-BE49-F238E27FC236}">
                  <a16:creationId xmlns:a16="http://schemas.microsoft.com/office/drawing/2014/main" id="{EB417D03-AE7B-4931-874B-872FAD8F1B9C}"/>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plan" title="Icon of a circle with an arrow projecting from it between two exes">
              <a:extLst>
                <a:ext uri="{FF2B5EF4-FFF2-40B4-BE49-F238E27FC236}">
                  <a16:creationId xmlns:a16="http://schemas.microsoft.com/office/drawing/2014/main" id="{59B2C095-1B8C-4C1F-BF23-2A0D81B241ED}"/>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3" name="TextBox 42">
              <a:extLst>
                <a:ext uri="{FF2B5EF4-FFF2-40B4-BE49-F238E27FC236}">
                  <a16:creationId xmlns:a16="http://schemas.microsoft.com/office/drawing/2014/main" id="{40C1CD60-5070-4D27-ACB4-49AC8E81B293}"/>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4" name="Rectangle: Rounded Corners 43">
            <a:extLst>
              <a:ext uri="{FF2B5EF4-FFF2-40B4-BE49-F238E27FC236}">
                <a16:creationId xmlns:a16="http://schemas.microsoft.com/office/drawing/2014/main" id="{D464C68B-B35E-43FD-A99A-F2E9FA4829CA}"/>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5" name="Group 44" descr="Manage">
            <a:extLst>
              <a:ext uri="{FF2B5EF4-FFF2-40B4-BE49-F238E27FC236}">
                <a16:creationId xmlns:a16="http://schemas.microsoft.com/office/drawing/2014/main" id="{96EFE2A5-449E-40A0-9A5C-5971F3E25306}"/>
              </a:ext>
            </a:extLst>
          </p:cNvPr>
          <p:cNvGrpSpPr/>
          <p:nvPr/>
        </p:nvGrpSpPr>
        <p:grpSpPr>
          <a:xfrm>
            <a:off x="9954953" y="1093250"/>
            <a:ext cx="1228859" cy="437524"/>
            <a:chOff x="6172864" y="5454930"/>
            <a:chExt cx="2323170" cy="827144"/>
          </a:xfrm>
        </p:grpSpPr>
        <p:sp>
          <p:nvSpPr>
            <p:cNvPr id="46" name="Rectangle: Rounded Corners 45">
              <a:extLst>
                <a:ext uri="{FF2B5EF4-FFF2-40B4-BE49-F238E27FC236}">
                  <a16:creationId xmlns:a16="http://schemas.microsoft.com/office/drawing/2014/main" id="{F6788359-050E-46C9-9D60-E01A36F3CAFA}"/>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Trackers_EADF_bidi" title="Icon of a clipboard with a checklist on it">
              <a:extLst>
                <a:ext uri="{FF2B5EF4-FFF2-40B4-BE49-F238E27FC236}">
                  <a16:creationId xmlns:a16="http://schemas.microsoft.com/office/drawing/2014/main" id="{B448B231-A42A-46C5-8A69-B428A4131BCF}"/>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42E0B7AD-F6A1-4EA5-8818-020A1EF6E591}"/>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9" name="Group 48" descr="Govern">
            <a:extLst>
              <a:ext uri="{FF2B5EF4-FFF2-40B4-BE49-F238E27FC236}">
                <a16:creationId xmlns:a16="http://schemas.microsoft.com/office/drawing/2014/main" id="{6F179BB9-6AD6-4225-85C1-6F5DF26B1554}"/>
              </a:ext>
            </a:extLst>
          </p:cNvPr>
          <p:cNvGrpSpPr/>
          <p:nvPr/>
        </p:nvGrpSpPr>
        <p:grpSpPr>
          <a:xfrm>
            <a:off x="8655740" y="1093250"/>
            <a:ext cx="1226203" cy="437524"/>
            <a:chOff x="3716688" y="5454930"/>
            <a:chExt cx="2318149" cy="827144"/>
          </a:xfrm>
        </p:grpSpPr>
        <p:sp>
          <p:nvSpPr>
            <p:cNvPr id="50" name="Rectangle: Rounded Corners 49">
              <a:extLst>
                <a:ext uri="{FF2B5EF4-FFF2-40B4-BE49-F238E27FC236}">
                  <a16:creationId xmlns:a16="http://schemas.microsoft.com/office/drawing/2014/main" id="{B5EB620C-7474-4572-A403-9794B090AFFD}"/>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Org_ECA6" title="Icon of three boxes in a bracket chart">
              <a:extLst>
                <a:ext uri="{FF2B5EF4-FFF2-40B4-BE49-F238E27FC236}">
                  <a16:creationId xmlns:a16="http://schemas.microsoft.com/office/drawing/2014/main" id="{B96DE0A0-B4F8-4C5C-88DE-62D326D50ED0}"/>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2" name="TextBox 51">
              <a:extLst>
                <a:ext uri="{FF2B5EF4-FFF2-40B4-BE49-F238E27FC236}">
                  <a16:creationId xmlns:a16="http://schemas.microsoft.com/office/drawing/2014/main" id="{B2E955AB-BF49-4D0B-8FEB-C48634703C8C}"/>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53" name="Rectangle 52">
            <a:extLst>
              <a:ext uri="{FF2B5EF4-FFF2-40B4-BE49-F238E27FC236}">
                <a16:creationId xmlns:a16="http://schemas.microsoft.com/office/drawing/2014/main" id="{34125725-270D-4D7A-95CF-AF9859AA0E48}"/>
              </a:ext>
              <a:ext uri="{C183D7F6-B498-43B3-948B-1728B52AA6E4}">
                <adec:decorative xmlns:adec="http://schemas.microsoft.com/office/drawing/2017/decorative" val="1"/>
              </a:ext>
            </a:extLst>
          </p:cNvPr>
          <p:cNvSpPr/>
          <p:nvPr/>
        </p:nvSpPr>
        <p:spPr bwMode="auto">
          <a:xfrm>
            <a:off x="10572147" y="338138"/>
            <a:ext cx="1300766"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3CE040E4-1A1A-4D84-AB03-0D257669E455}"/>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402F10CE-9BF9-4452-B81E-5F44C43944C0}"/>
              </a:ext>
              <a:ext uri="{C183D7F6-B498-43B3-948B-1728B52AA6E4}">
                <adec:decorative xmlns:adec="http://schemas.microsoft.com/office/drawing/2017/decorative" val="1"/>
              </a:ext>
            </a:extLst>
          </p:cNvPr>
          <p:cNvSpPr/>
          <p:nvPr/>
        </p:nvSpPr>
        <p:spPr bwMode="auto">
          <a:xfrm>
            <a:off x="6463431" y="238711"/>
            <a:ext cx="1428752"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816A56F3-FCA9-49CA-BE9F-EC7D1D29F086}"/>
              </a:ext>
              <a:ext uri="{C183D7F6-B498-43B3-948B-1728B52AA6E4}">
                <adec:decorative xmlns:adec="http://schemas.microsoft.com/office/drawing/2017/decorative" val="1"/>
              </a:ext>
            </a:extLst>
          </p:cNvPr>
          <p:cNvSpPr/>
          <p:nvPr/>
        </p:nvSpPr>
        <p:spPr bwMode="auto">
          <a:xfrm>
            <a:off x="7993145" y="338138"/>
            <a:ext cx="1300766"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3353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42" presetClass="path" presetSubtype="0" decel="100000" fill="hold" grpId="1" nodeType="withEffect">
                                  <p:stCondLst>
                                    <p:cond delay="0"/>
                                  </p:stCondLst>
                                  <p:childTnLst>
                                    <p:animMotion origin="layout" path="M 4.16667E-6 0.04491 L 4.16667E-6 1.48148E-6 " pathEditMode="relative" rAng="0" ptsTypes="AA">
                                      <p:cBhvr>
                                        <p:cTn id="9" dur="600" fill="hold"/>
                                        <p:tgtEl>
                                          <p:spTgt spid="57"/>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42" presetClass="path" presetSubtype="0" decel="100000" fill="hold" grpId="1" nodeType="withEffect">
                                  <p:stCondLst>
                                    <p:cond delay="0"/>
                                  </p:stCondLst>
                                  <p:childTnLst>
                                    <p:animMotion origin="layout" path="M -3.125E-6 0.04491 L -3.125E-6 1.48148E-6 " pathEditMode="relative" rAng="0" ptsTypes="AA">
                                      <p:cBhvr>
                                        <p:cTn id="16" dur="600" fill="hold"/>
                                        <p:tgtEl>
                                          <p:spTgt spid="58"/>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par>
                                <p:cTn id="22" presetID="42" presetClass="path" presetSubtype="0" decel="100000" fill="hold" grpId="1" nodeType="withEffect">
                                  <p:stCondLst>
                                    <p:cond delay="0"/>
                                  </p:stCondLst>
                                  <p:childTnLst>
                                    <p:animMotion origin="layout" path="M -1.04167E-6 0.04491 L -1.04167E-6 1.48148E-6 " pathEditMode="relative" rAng="0" ptsTypes="AA">
                                      <p:cBhvr>
                                        <p:cTn id="23" dur="600" fill="hold"/>
                                        <p:tgtEl>
                                          <p:spTgt spid="59"/>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42" presetClass="path" presetSubtype="0" decel="100000" fill="hold" grpId="1" nodeType="withEffect">
                                  <p:stCondLst>
                                    <p:cond delay="0"/>
                                  </p:stCondLst>
                                  <p:childTnLst>
                                    <p:animMotion origin="layout" path="M 1.45833E-6 0.04491 L 1.45833E-6 1.48148E-6 " pathEditMode="relative" rAng="0" ptsTypes="AA">
                                      <p:cBhvr>
                                        <p:cTn id="30" dur="600" fill="hold"/>
                                        <p:tgtEl>
                                          <p:spTgt spid="60"/>
                                        </p:tgtEl>
                                        <p:attrNameLst>
                                          <p:attrName>ppt_x</p:attrName>
                                          <p:attrName>ppt_y</p:attrName>
                                        </p:attrNameLst>
                                      </p:cBhvr>
                                      <p:rCtr x="0" y="-2245"/>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fade">
                                      <p:cBhvr>
                                        <p:cTn id="35" dur="500"/>
                                        <p:tgtEl>
                                          <p:spTgt spid="61"/>
                                        </p:tgtEl>
                                      </p:cBhvr>
                                    </p:animEffect>
                                  </p:childTnLst>
                                </p:cTn>
                              </p:par>
                              <p:par>
                                <p:cTn id="36" presetID="42" presetClass="path" presetSubtype="0" decel="100000" fill="hold" grpId="1" nodeType="withEffect">
                                  <p:stCondLst>
                                    <p:cond delay="0"/>
                                  </p:stCondLst>
                                  <p:childTnLst>
                                    <p:animMotion origin="layout" path="M 3.95833E-6 0.04491 L 3.95833E-6 1.48148E-6 " pathEditMode="relative" rAng="0" ptsTypes="AA">
                                      <p:cBhvr>
                                        <p:cTn id="37" dur="600" fill="hold"/>
                                        <p:tgtEl>
                                          <p:spTgt spid="61"/>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FB6A6-44C5-47AA-9954-7661C3ADB536}"/>
              </a:ext>
            </a:extLst>
          </p:cNvPr>
          <p:cNvSpPr>
            <a:spLocks noGrp="1"/>
          </p:cNvSpPr>
          <p:nvPr>
            <p:ph type="title"/>
          </p:nvPr>
        </p:nvSpPr>
        <p:spPr/>
        <p:txBody>
          <a:bodyPr/>
          <a:lstStyle/>
          <a:p>
            <a:r>
              <a:rPr lang="en-US"/>
              <a:t>Adopt: Migrate</a:t>
            </a:r>
          </a:p>
        </p:txBody>
      </p:sp>
      <p:sp>
        <p:nvSpPr>
          <p:cNvPr id="5" name="Rectangle 4">
            <a:extLst>
              <a:ext uri="{FF2B5EF4-FFF2-40B4-BE49-F238E27FC236}">
                <a16:creationId xmlns:a16="http://schemas.microsoft.com/office/drawing/2014/main" id="{CB088C91-878D-4F9C-AF4D-93C00E71B8DE}"/>
              </a:ext>
            </a:extLst>
          </p:cNvPr>
          <p:cNvSpPr/>
          <p:nvPr/>
        </p:nvSpPr>
        <p:spPr>
          <a:xfrm>
            <a:off x="588262" y="1312500"/>
            <a:ext cx="6333231"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Cloud adoption will include workloads which do not warrant significant investments in the creation of new business logic. </a:t>
            </a:r>
            <a:r>
              <a:rPr kumimoji="0" lang="en-US" sz="1765" b="0" i="0" u="none" strike="noStrike" kern="1200" cap="none" spc="0" normalizeH="0" baseline="0" noProof="0">
                <a:ln>
                  <a:noFill/>
                </a:ln>
                <a:solidFill>
                  <a:srgbClr val="000000"/>
                </a:solidFill>
                <a:effectLst/>
                <a:uLnTx/>
                <a:uFillTx/>
                <a:latin typeface="Segoe UI"/>
                <a:ea typeface="+mn-ea"/>
                <a:cs typeface="+mn-cs"/>
              </a:rPr>
              <a:t>These workloads are candidates for migration to the cloud</a:t>
            </a: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a:t>
            </a:r>
          </a:p>
        </p:txBody>
      </p:sp>
      <p:sp>
        <p:nvSpPr>
          <p:cNvPr id="27" name="Rectangle: Rounded Corners 26">
            <a:extLst>
              <a:ext uri="{FF2B5EF4-FFF2-40B4-BE49-F238E27FC236}">
                <a16:creationId xmlns:a16="http://schemas.microsoft.com/office/drawing/2014/main" id="{3FD02281-0C81-465F-AB32-20BFC1D7C0E0}"/>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96FE9303-11F3-4001-B5FA-E5726C27FD39}"/>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F455609E-D7C6-4CE5-9866-D8C5E795913C}"/>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F7A44BD1-4C22-44ED-906C-09A799E3EC9C}"/>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1" name="check 3" title="Icon of a checkmark with a circle around it">
              <a:extLst>
                <a:ext uri="{FF2B5EF4-FFF2-40B4-BE49-F238E27FC236}">
                  <a16:creationId xmlns:a16="http://schemas.microsoft.com/office/drawing/2014/main" id="{62147B8C-E9F0-42B5-95E0-6558C6AE2992}"/>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Plan">
            <a:extLst>
              <a:ext uri="{FF2B5EF4-FFF2-40B4-BE49-F238E27FC236}">
                <a16:creationId xmlns:a16="http://schemas.microsoft.com/office/drawing/2014/main" id="{1E735656-C4D8-42F6-B097-B7BF5ED47643}"/>
              </a:ext>
            </a:extLst>
          </p:cNvPr>
          <p:cNvGrpSpPr/>
          <p:nvPr/>
        </p:nvGrpSpPr>
        <p:grpSpPr>
          <a:xfrm>
            <a:off x="8011157" y="395708"/>
            <a:ext cx="1226203" cy="437524"/>
            <a:chOff x="3716688" y="2901128"/>
            <a:chExt cx="2318149" cy="827144"/>
          </a:xfrm>
        </p:grpSpPr>
        <p:sp>
          <p:nvSpPr>
            <p:cNvPr id="33" name="Rectangle: Rounded Corners 32">
              <a:extLst>
                <a:ext uri="{FF2B5EF4-FFF2-40B4-BE49-F238E27FC236}">
                  <a16:creationId xmlns:a16="http://schemas.microsoft.com/office/drawing/2014/main" id="{645202D6-3934-45A9-8B8C-7432226C6053}"/>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993B8D9E-B577-4011-B2F5-25B1FD831FC0}"/>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5" name="BulletedList_E8FD" title="Icon of a bulleted list">
              <a:extLst>
                <a:ext uri="{FF2B5EF4-FFF2-40B4-BE49-F238E27FC236}">
                  <a16:creationId xmlns:a16="http://schemas.microsoft.com/office/drawing/2014/main" id="{03EEB6DA-C2B4-479D-8531-1CA70CB9EC26}"/>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descr="Adpot">
            <a:extLst>
              <a:ext uri="{FF2B5EF4-FFF2-40B4-BE49-F238E27FC236}">
                <a16:creationId xmlns:a16="http://schemas.microsoft.com/office/drawing/2014/main" id="{B01C52A2-9AFF-4B1B-8B62-8ED4083BE218}"/>
              </a:ext>
            </a:extLst>
          </p:cNvPr>
          <p:cNvGrpSpPr/>
          <p:nvPr/>
        </p:nvGrpSpPr>
        <p:grpSpPr>
          <a:xfrm>
            <a:off x="10622288" y="395708"/>
            <a:ext cx="1206105" cy="437524"/>
            <a:chOff x="9006021" y="2909875"/>
            <a:chExt cx="2280155" cy="827144"/>
          </a:xfrm>
        </p:grpSpPr>
        <p:sp>
          <p:nvSpPr>
            <p:cNvPr id="37" name="Rectangle: Rounded Corners 36">
              <a:extLst>
                <a:ext uri="{FF2B5EF4-FFF2-40B4-BE49-F238E27FC236}">
                  <a16:creationId xmlns:a16="http://schemas.microsoft.com/office/drawing/2014/main" id="{EB15577E-9678-4C8E-A676-7B14CBFD7BAA}"/>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16087D16-ADB1-4E74-9EF1-187D913FAD82}"/>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9" name="arrow_3" title="Icon of an arrow pointing down at a line">
              <a:extLst>
                <a:ext uri="{FF2B5EF4-FFF2-40B4-BE49-F238E27FC236}">
                  <a16:creationId xmlns:a16="http://schemas.microsoft.com/office/drawing/2014/main" id="{8C008A00-F6F7-4D22-8463-AD78F1C2DA21}"/>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0" name="Group 39" descr="Define Strategy">
            <a:extLst>
              <a:ext uri="{FF2B5EF4-FFF2-40B4-BE49-F238E27FC236}">
                <a16:creationId xmlns:a16="http://schemas.microsoft.com/office/drawing/2014/main" id="{5706D360-BD24-431F-8074-B78B2147101B}"/>
              </a:ext>
            </a:extLst>
          </p:cNvPr>
          <p:cNvGrpSpPr/>
          <p:nvPr/>
        </p:nvGrpSpPr>
        <p:grpSpPr>
          <a:xfrm>
            <a:off x="6629115" y="312170"/>
            <a:ext cx="1226203" cy="604598"/>
            <a:chOff x="1103923" y="2743198"/>
            <a:chExt cx="2318149" cy="1143000"/>
          </a:xfrm>
        </p:grpSpPr>
        <p:sp>
          <p:nvSpPr>
            <p:cNvPr id="41" name="Rectangle: Rounded Corners 40">
              <a:extLst>
                <a:ext uri="{FF2B5EF4-FFF2-40B4-BE49-F238E27FC236}">
                  <a16:creationId xmlns:a16="http://schemas.microsoft.com/office/drawing/2014/main" id="{E980A6BC-228A-4DBB-868F-751D3E465127}"/>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plan" title="Icon of a circle with an arrow projecting from it between two exes">
              <a:extLst>
                <a:ext uri="{FF2B5EF4-FFF2-40B4-BE49-F238E27FC236}">
                  <a16:creationId xmlns:a16="http://schemas.microsoft.com/office/drawing/2014/main" id="{56E81255-9252-4322-8219-E76A5701906F}"/>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3" name="TextBox 42">
              <a:extLst>
                <a:ext uri="{FF2B5EF4-FFF2-40B4-BE49-F238E27FC236}">
                  <a16:creationId xmlns:a16="http://schemas.microsoft.com/office/drawing/2014/main" id="{7FD6AB22-620F-4CDD-A559-B3A7652019AC}"/>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4" name="Rectangle: Rounded Corners 43">
            <a:extLst>
              <a:ext uri="{FF2B5EF4-FFF2-40B4-BE49-F238E27FC236}">
                <a16:creationId xmlns:a16="http://schemas.microsoft.com/office/drawing/2014/main" id="{97E62872-EDE9-44AF-A847-3789030A9F92}"/>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5" name="Group 44" descr="Manage">
            <a:extLst>
              <a:ext uri="{FF2B5EF4-FFF2-40B4-BE49-F238E27FC236}">
                <a16:creationId xmlns:a16="http://schemas.microsoft.com/office/drawing/2014/main" id="{6F86E9B5-0410-4B79-A238-8F82466CCD3C}"/>
              </a:ext>
            </a:extLst>
          </p:cNvPr>
          <p:cNvGrpSpPr/>
          <p:nvPr/>
        </p:nvGrpSpPr>
        <p:grpSpPr>
          <a:xfrm>
            <a:off x="9954953" y="1093250"/>
            <a:ext cx="1228859" cy="437524"/>
            <a:chOff x="6172864" y="5454930"/>
            <a:chExt cx="2323170" cy="827144"/>
          </a:xfrm>
        </p:grpSpPr>
        <p:sp>
          <p:nvSpPr>
            <p:cNvPr id="46" name="Rectangle: Rounded Corners 45">
              <a:extLst>
                <a:ext uri="{FF2B5EF4-FFF2-40B4-BE49-F238E27FC236}">
                  <a16:creationId xmlns:a16="http://schemas.microsoft.com/office/drawing/2014/main" id="{ED7AC1A9-287B-46DA-96D2-01AEA1151878}"/>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Trackers_EADF_bidi" title="Icon of a clipboard with a checklist on it">
              <a:extLst>
                <a:ext uri="{FF2B5EF4-FFF2-40B4-BE49-F238E27FC236}">
                  <a16:creationId xmlns:a16="http://schemas.microsoft.com/office/drawing/2014/main" id="{88FF6230-9A6F-491B-980B-811D5B88C1B8}"/>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776199F3-364C-48D6-9ED6-7F1C62D64203}"/>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9" name="Group 48" descr="Govern">
            <a:extLst>
              <a:ext uri="{FF2B5EF4-FFF2-40B4-BE49-F238E27FC236}">
                <a16:creationId xmlns:a16="http://schemas.microsoft.com/office/drawing/2014/main" id="{0DD10722-399E-41CB-8AE3-0965AD732F89}"/>
              </a:ext>
            </a:extLst>
          </p:cNvPr>
          <p:cNvGrpSpPr/>
          <p:nvPr/>
        </p:nvGrpSpPr>
        <p:grpSpPr>
          <a:xfrm>
            <a:off x="8655740" y="1093250"/>
            <a:ext cx="1226203" cy="437524"/>
            <a:chOff x="3716688" y="5454930"/>
            <a:chExt cx="2318149" cy="827144"/>
          </a:xfrm>
        </p:grpSpPr>
        <p:sp>
          <p:nvSpPr>
            <p:cNvPr id="50" name="Rectangle: Rounded Corners 49">
              <a:extLst>
                <a:ext uri="{FF2B5EF4-FFF2-40B4-BE49-F238E27FC236}">
                  <a16:creationId xmlns:a16="http://schemas.microsoft.com/office/drawing/2014/main" id="{0796D9C6-30DA-415D-B11E-5CB2CABED748}"/>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Org_ECA6" title="Icon of three boxes in a bracket chart">
              <a:extLst>
                <a:ext uri="{FF2B5EF4-FFF2-40B4-BE49-F238E27FC236}">
                  <a16:creationId xmlns:a16="http://schemas.microsoft.com/office/drawing/2014/main" id="{A8DEBBFE-B0FA-44E7-BC81-82F7D0350EB5}"/>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2" name="TextBox 51">
              <a:extLst>
                <a:ext uri="{FF2B5EF4-FFF2-40B4-BE49-F238E27FC236}">
                  <a16:creationId xmlns:a16="http://schemas.microsoft.com/office/drawing/2014/main" id="{61D252FD-A1E4-412D-AC7D-782986F3ECD4}"/>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53" name="Rectangle 52">
            <a:extLst>
              <a:ext uri="{FF2B5EF4-FFF2-40B4-BE49-F238E27FC236}">
                <a16:creationId xmlns:a16="http://schemas.microsoft.com/office/drawing/2014/main" id="{AEECFF9A-0A0D-45E7-B7CF-CAD7C4B0D121}"/>
              </a:ext>
              <a:ext uri="{C183D7F6-B498-43B3-948B-1728B52AA6E4}">
                <adec:decorative xmlns:adec="http://schemas.microsoft.com/office/drawing/2017/decorative" val="1"/>
              </a:ext>
            </a:extLst>
          </p:cNvPr>
          <p:cNvSpPr/>
          <p:nvPr/>
        </p:nvSpPr>
        <p:spPr bwMode="auto">
          <a:xfrm>
            <a:off x="7958666" y="338138"/>
            <a:ext cx="2593447"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392BAD50-E523-4366-BD4C-3698BCE7DBA2}"/>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921769A8-1921-4BCF-AC71-8153CEA3DEE4}"/>
              </a:ext>
              <a:ext uri="{C183D7F6-B498-43B3-948B-1728B52AA6E4}">
                <adec:decorative xmlns:adec="http://schemas.microsoft.com/office/drawing/2017/decorative" val="1"/>
              </a:ext>
            </a:extLst>
          </p:cNvPr>
          <p:cNvSpPr/>
          <p:nvPr/>
        </p:nvSpPr>
        <p:spPr bwMode="auto">
          <a:xfrm>
            <a:off x="6585515" y="238711"/>
            <a:ext cx="1306668"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AB3566B0-3C0C-437C-AB3C-C84B1AE6E86A}"/>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Assess</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Evaluate</a:t>
            </a:r>
            <a:r>
              <a:rPr kumimoji="0" lang="en-US" sz="1400" b="0" i="0" u="none" strike="noStrike" kern="1200" cap="none" spc="0" normalizeH="0" baseline="0" noProof="0">
                <a:ln>
                  <a:noFill/>
                </a:ln>
                <a:solidFill>
                  <a:srgbClr val="FFFFFF"/>
                </a:solidFill>
                <a:effectLst/>
                <a:uLnTx/>
                <a:uFillTx/>
                <a:latin typeface="Segoe UI"/>
                <a:ea typeface="+mn-ea"/>
                <a:cs typeface="+mn-cs"/>
              </a:rPr>
              <a:t> assets and establish a plan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Validate pre-requisites: </a:t>
            </a:r>
            <a:r>
              <a:rPr kumimoji="0" lang="en-US" sz="1400" b="0" i="0" u="none" strike="noStrike" kern="1200" cap="none" spc="0" normalizeH="0" baseline="0" noProof="0">
                <a:ln>
                  <a:noFill/>
                </a:ln>
                <a:solidFill>
                  <a:srgbClr val="FFFFFF"/>
                </a:solidFill>
                <a:effectLst/>
                <a:uLnTx/>
                <a:uFillTx/>
                <a:latin typeface="Segoe UI"/>
                <a:ea typeface="+mn-ea"/>
                <a:cs typeface="+mn-cs"/>
              </a:rPr>
              <a:t>landing zone, skilling</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Drivers: </a:t>
            </a:r>
            <a:r>
              <a:rPr kumimoji="0" lang="en-US" sz="1400" b="0" i="0" u="none" strike="noStrike" kern="1200" cap="none" spc="0" normalizeH="0" baseline="0" noProof="0">
                <a:ln>
                  <a:noFill/>
                </a:ln>
                <a:solidFill>
                  <a:srgbClr val="FFFFFF"/>
                </a:solidFill>
                <a:effectLst/>
                <a:uLnTx/>
                <a:uFillTx/>
                <a:latin typeface="Segoe UI"/>
                <a:ea typeface="+mn-ea"/>
                <a:cs typeface="+mn-cs"/>
              </a:rPr>
              <a:t>reducing capex, freeing up DC</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Quantitative factors: </a:t>
            </a:r>
            <a:r>
              <a:rPr kumimoji="0" lang="en-US" sz="1400" b="0" i="0" u="none" strike="noStrike" kern="1200" cap="none" spc="0" normalizeH="0" baseline="0" noProof="0">
                <a:ln>
                  <a:noFill/>
                </a:ln>
                <a:solidFill>
                  <a:srgbClr val="FFFFFF"/>
                </a:solidFill>
                <a:effectLst/>
                <a:uLnTx/>
                <a:uFillTx/>
                <a:latin typeface="Segoe UI"/>
                <a:ea typeface="+mn-ea"/>
                <a:cs typeface="+mn-cs"/>
              </a:rPr>
              <a:t>VMs, networking, compatibility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factors: </a:t>
            </a:r>
            <a:r>
              <a:rPr kumimoji="0" lang="en-US" sz="1400" b="0" i="0" u="none" strike="noStrike" kern="1200" cap="none" spc="0" normalizeH="0" baseline="0" noProof="0">
                <a:ln>
                  <a:noFill/>
                </a:ln>
                <a:solidFill>
                  <a:srgbClr val="FFFFFF"/>
                </a:solidFill>
                <a:effectLst/>
                <a:uLnTx/>
                <a:uFillTx/>
                <a:latin typeface="Segoe UI"/>
                <a:ea typeface="+mn-ea"/>
                <a:cs typeface="+mn-cs"/>
              </a:rPr>
              <a:t>process dependencies, critical business events</a:t>
            </a:r>
          </a:p>
        </p:txBody>
      </p:sp>
      <p:sp>
        <p:nvSpPr>
          <p:cNvPr id="57" name="Freeform: Shape 56">
            <a:extLst>
              <a:ext uri="{FF2B5EF4-FFF2-40B4-BE49-F238E27FC236}">
                <a16:creationId xmlns:a16="http://schemas.microsoft.com/office/drawing/2014/main" id="{0B2CA044-54B3-432A-B088-E0A6C8EDD36C}"/>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Migrate: rehost</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Replicate</a:t>
            </a:r>
            <a:r>
              <a:rPr kumimoji="0" lang="en-US" sz="1400" b="0" i="0" u="none" strike="noStrike" kern="1200" cap="none" spc="0" normalizeH="0" baseline="0" noProof="0">
                <a:ln>
                  <a:noFill/>
                </a:ln>
                <a:solidFill>
                  <a:srgbClr val="FFFFFF"/>
                </a:solidFill>
                <a:effectLst/>
                <a:uLnTx/>
                <a:uFillTx/>
                <a:latin typeface="Segoe UI"/>
                <a:ea typeface="+mn-ea"/>
                <a:cs typeface="+mn-cs"/>
              </a:rPr>
              <a:t> (lift and shift)</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on-prem functionality using cloud native technology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Leverage </a:t>
            </a:r>
            <a:r>
              <a:rPr kumimoji="0" lang="en-US" sz="1400" b="0" i="0" u="none" strike="noStrike" kern="1200" cap="none" spc="0" normalizeH="0" baseline="0" noProof="0">
                <a:ln>
                  <a:noFill/>
                </a:ln>
                <a:solidFill>
                  <a:srgbClr val="FFFFFF"/>
                </a:solidFill>
                <a:effectLst/>
                <a:uLnTx/>
                <a:uFillTx/>
                <a:latin typeface="Segoe UI Semibold"/>
                <a:ea typeface="+mn-ea"/>
                <a:cs typeface="+mn-cs"/>
              </a:rPr>
              <a:t>Azure</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Migration Guide</a:t>
            </a:r>
          </a:p>
        </p:txBody>
      </p:sp>
      <p:sp>
        <p:nvSpPr>
          <p:cNvPr id="58" name="Freeform: Shape 57">
            <a:extLst>
              <a:ext uri="{FF2B5EF4-FFF2-40B4-BE49-F238E27FC236}">
                <a16:creationId xmlns:a16="http://schemas.microsoft.com/office/drawing/2014/main" id="{E2D976E6-962B-4E38-904B-8B41552440C7}"/>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Optimize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Balance performance</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and price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Deliver the right</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experience </a:t>
            </a:r>
            <a:r>
              <a:rPr kumimoji="0" lang="en-US" sz="1400" b="0" i="0" u="none" strike="noStrike" kern="1200" cap="none" spc="0" normalizeH="0" baseline="0" noProof="0">
                <a:ln>
                  <a:noFill/>
                </a:ln>
                <a:solidFill>
                  <a:srgbClr val="FFFFFF"/>
                </a:solidFill>
                <a:effectLst/>
                <a:uLnTx/>
                <a:uFillTx/>
                <a:latin typeface="Segoe UI Semibold"/>
                <a:ea typeface="+mn-ea"/>
                <a:cs typeface="+mn-cs"/>
              </a:rPr>
              <a:t>within budget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Resize VM size, resize storage, resize database</a:t>
            </a:r>
          </a:p>
        </p:txBody>
      </p:sp>
      <p:sp>
        <p:nvSpPr>
          <p:cNvPr id="59" name="Freeform: Shape 58">
            <a:extLst>
              <a:ext uri="{FF2B5EF4-FFF2-40B4-BE49-F238E27FC236}">
                <a16:creationId xmlns:a16="http://schemas.microsoft.com/office/drawing/2014/main" id="{90E49FA8-4FFD-48CC-9FB5-86C1B0C7262D}"/>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Secure and manage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Prepare the migrated asset for ongoing operations: </a:t>
            </a:r>
            <a:r>
              <a:rPr kumimoji="0" lang="en-US" sz="1400" b="0" i="0" u="none" strike="noStrike" kern="1200" cap="none" spc="0" normalizeH="0" baseline="0" noProof="0">
                <a:ln>
                  <a:noFill/>
                </a:ln>
                <a:solidFill>
                  <a:srgbClr val="FFFFFF"/>
                </a:solidFill>
                <a:effectLst/>
                <a:uLnTx/>
                <a:uFillTx/>
                <a:latin typeface="Segoe UI Semibold"/>
                <a:ea typeface="+mn-ea"/>
                <a:cs typeface="+mn-cs"/>
              </a:rPr>
              <a:t>security, monitoring, configuration</a:t>
            </a:r>
          </a:p>
        </p:txBody>
      </p:sp>
    </p:spTree>
    <p:extLst>
      <p:ext uri="{BB962C8B-B14F-4D97-AF65-F5344CB8AC3E}">
        <p14:creationId xmlns:p14="http://schemas.microsoft.com/office/powerpoint/2010/main" val="1311512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42" presetClass="path" presetSubtype="0" decel="100000" fill="hold" grpId="1" nodeType="withEffect">
                                  <p:stCondLst>
                                    <p:cond delay="0"/>
                                  </p:stCondLst>
                                  <p:childTnLst>
                                    <p:animMotion origin="layout" path="M -3.54167E-6 0.04491 L -3.54167E-6 1.48148E-6 " pathEditMode="relative" rAng="0" ptsTypes="AA">
                                      <p:cBhvr>
                                        <p:cTn id="9" dur="600" fill="hold"/>
                                        <p:tgtEl>
                                          <p:spTgt spid="56"/>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fade">
                                      <p:cBhvr>
                                        <p:cTn id="14" dur="500"/>
                                        <p:tgtEl>
                                          <p:spTgt spid="57"/>
                                        </p:tgtEl>
                                      </p:cBhvr>
                                    </p:animEffect>
                                  </p:childTnLst>
                                </p:cTn>
                              </p:par>
                              <p:par>
                                <p:cTn id="15" presetID="42" presetClass="path" presetSubtype="0" decel="100000" fill="hold" grpId="1" nodeType="withEffect">
                                  <p:stCondLst>
                                    <p:cond delay="0"/>
                                  </p:stCondLst>
                                  <p:childTnLst>
                                    <p:animMotion origin="layout" path="M -1.875E-6 0.04491 L -1.875E-6 1.48148E-6 " pathEditMode="relative" rAng="0" ptsTypes="AA">
                                      <p:cBhvr>
                                        <p:cTn id="16" dur="600" fill="hold"/>
                                        <p:tgtEl>
                                          <p:spTgt spid="57"/>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42" presetClass="path" presetSubtype="0" decel="100000" fill="hold" grpId="1" nodeType="withEffect">
                                  <p:stCondLst>
                                    <p:cond delay="0"/>
                                  </p:stCondLst>
                                  <p:childTnLst>
                                    <p:animMotion origin="layout" path="M 1.11022E-16 0.04491 L 1.11022E-16 1.48148E-6 " pathEditMode="relative" rAng="0" ptsTypes="AA">
                                      <p:cBhvr>
                                        <p:cTn id="23" dur="600" fill="hold"/>
                                        <p:tgtEl>
                                          <p:spTgt spid="58"/>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par>
                                <p:cTn id="29" presetID="42" presetClass="path" presetSubtype="0" decel="100000" fill="hold" grpId="1" nodeType="withEffect">
                                  <p:stCondLst>
                                    <p:cond delay="0"/>
                                  </p:stCondLst>
                                  <p:childTnLst>
                                    <p:animMotion origin="layout" path="M 1.875E-6 0.04491 L 1.875E-6 1.48148E-6 " pathEditMode="relative" rAng="0" ptsTypes="AA">
                                      <p:cBhvr>
                                        <p:cTn id="30" dur="600" fill="hold"/>
                                        <p:tgtEl>
                                          <p:spTgt spid="5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7" grpId="0" animBg="1"/>
      <p:bldP spid="57" grpId="1" animBg="1"/>
      <p:bldP spid="58" grpId="0" animBg="1"/>
      <p:bldP spid="58" grpId="1" animBg="1"/>
      <p:bldP spid="59" grpId="0" animBg="1"/>
      <p:bldP spid="5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FB6A6-44C5-47AA-9954-7661C3ADB536}"/>
              </a:ext>
            </a:extLst>
          </p:cNvPr>
          <p:cNvSpPr>
            <a:spLocks noGrp="1"/>
          </p:cNvSpPr>
          <p:nvPr>
            <p:ph type="title"/>
          </p:nvPr>
        </p:nvSpPr>
        <p:spPr/>
        <p:txBody>
          <a:bodyPr/>
          <a:lstStyle/>
          <a:p>
            <a:r>
              <a:rPr lang="en-US"/>
              <a:t>Adopt: Innovate</a:t>
            </a:r>
          </a:p>
        </p:txBody>
      </p:sp>
      <p:sp>
        <p:nvSpPr>
          <p:cNvPr id="9" name="Rectangle 8">
            <a:extLst>
              <a:ext uri="{FF2B5EF4-FFF2-40B4-BE49-F238E27FC236}">
                <a16:creationId xmlns:a16="http://schemas.microsoft.com/office/drawing/2014/main" id="{9E83D2E4-19CC-46DC-9C97-72084E8BEF5A}"/>
              </a:ext>
            </a:extLst>
          </p:cNvPr>
          <p:cNvSpPr/>
          <p:nvPr/>
        </p:nvSpPr>
        <p:spPr>
          <a:xfrm>
            <a:off x="637675" y="1127134"/>
            <a:ext cx="7298801" cy="1178784"/>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Older apps can take advantage of many of the same cloud-native benefits by modernizing the solution or components of the solution. Modern DevOps invites into the process to create shorter feedback loops and better customer experiences. </a:t>
            </a:r>
          </a:p>
        </p:txBody>
      </p:sp>
      <p:sp>
        <p:nvSpPr>
          <p:cNvPr id="27" name="Rectangle: Rounded Corners 26">
            <a:extLst>
              <a:ext uri="{FF2B5EF4-FFF2-40B4-BE49-F238E27FC236}">
                <a16:creationId xmlns:a16="http://schemas.microsoft.com/office/drawing/2014/main" id="{3111116C-E302-4D8E-B261-9D4011374F17}"/>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C710222F-B190-42B3-ABC3-D8688A785FC6}"/>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D88BB3D2-B982-4958-82FD-6B6EF3D8DFBE}"/>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7896F43F-1FE1-4E4F-8D7F-E92438193F40}"/>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1" name="check 3" title="Icon of a checkmark with a circle around it">
              <a:extLst>
                <a:ext uri="{FF2B5EF4-FFF2-40B4-BE49-F238E27FC236}">
                  <a16:creationId xmlns:a16="http://schemas.microsoft.com/office/drawing/2014/main" id="{A65E3C0F-0C5D-42E3-B7C9-CCA73A1DD547}"/>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Plan">
            <a:extLst>
              <a:ext uri="{FF2B5EF4-FFF2-40B4-BE49-F238E27FC236}">
                <a16:creationId xmlns:a16="http://schemas.microsoft.com/office/drawing/2014/main" id="{C3FA17A8-8102-486B-80AA-05BD75E89E3C}"/>
              </a:ext>
            </a:extLst>
          </p:cNvPr>
          <p:cNvGrpSpPr/>
          <p:nvPr/>
        </p:nvGrpSpPr>
        <p:grpSpPr>
          <a:xfrm>
            <a:off x="8011157" y="395708"/>
            <a:ext cx="1226203" cy="437524"/>
            <a:chOff x="3716688" y="2901128"/>
            <a:chExt cx="2318149" cy="827144"/>
          </a:xfrm>
        </p:grpSpPr>
        <p:sp>
          <p:nvSpPr>
            <p:cNvPr id="33" name="Rectangle: Rounded Corners 32">
              <a:extLst>
                <a:ext uri="{FF2B5EF4-FFF2-40B4-BE49-F238E27FC236}">
                  <a16:creationId xmlns:a16="http://schemas.microsoft.com/office/drawing/2014/main" id="{32328D18-6CE3-4763-935A-76EA9139B503}"/>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0347B0BD-DA92-4D2F-96C5-8AFBBF665283}"/>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5" name="BulletedList_E8FD" title="Icon of a bulleted list">
              <a:extLst>
                <a:ext uri="{FF2B5EF4-FFF2-40B4-BE49-F238E27FC236}">
                  <a16:creationId xmlns:a16="http://schemas.microsoft.com/office/drawing/2014/main" id="{077CF6C8-511C-45BC-9915-03D3A553A757}"/>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descr="Adpot">
            <a:extLst>
              <a:ext uri="{FF2B5EF4-FFF2-40B4-BE49-F238E27FC236}">
                <a16:creationId xmlns:a16="http://schemas.microsoft.com/office/drawing/2014/main" id="{8A778C01-E191-48CB-8E99-39FBEA5C9B75}"/>
              </a:ext>
            </a:extLst>
          </p:cNvPr>
          <p:cNvGrpSpPr/>
          <p:nvPr/>
        </p:nvGrpSpPr>
        <p:grpSpPr>
          <a:xfrm>
            <a:off x="10622288" y="395708"/>
            <a:ext cx="1206105" cy="437524"/>
            <a:chOff x="9006021" y="2909875"/>
            <a:chExt cx="2280155" cy="827144"/>
          </a:xfrm>
        </p:grpSpPr>
        <p:sp>
          <p:nvSpPr>
            <p:cNvPr id="37" name="Rectangle: Rounded Corners 36">
              <a:extLst>
                <a:ext uri="{FF2B5EF4-FFF2-40B4-BE49-F238E27FC236}">
                  <a16:creationId xmlns:a16="http://schemas.microsoft.com/office/drawing/2014/main" id="{61681876-817F-4E8A-8528-CC232BF93CC6}"/>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6DB7C94B-2227-44F8-80CE-0017CCD36417}"/>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9" name="arrow_3" title="Icon of an arrow pointing down at a line">
              <a:extLst>
                <a:ext uri="{FF2B5EF4-FFF2-40B4-BE49-F238E27FC236}">
                  <a16:creationId xmlns:a16="http://schemas.microsoft.com/office/drawing/2014/main" id="{BC433182-8B77-438B-89E3-F50B74D84D06}"/>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0" name="Group 39" descr="Define Strategy">
            <a:extLst>
              <a:ext uri="{FF2B5EF4-FFF2-40B4-BE49-F238E27FC236}">
                <a16:creationId xmlns:a16="http://schemas.microsoft.com/office/drawing/2014/main" id="{A96DB7EA-1750-4790-B252-D70C3694A183}"/>
              </a:ext>
            </a:extLst>
          </p:cNvPr>
          <p:cNvGrpSpPr/>
          <p:nvPr/>
        </p:nvGrpSpPr>
        <p:grpSpPr>
          <a:xfrm>
            <a:off x="6629115" y="312170"/>
            <a:ext cx="1226203" cy="604598"/>
            <a:chOff x="1103923" y="2743198"/>
            <a:chExt cx="2318149" cy="1143000"/>
          </a:xfrm>
        </p:grpSpPr>
        <p:sp>
          <p:nvSpPr>
            <p:cNvPr id="41" name="Rectangle: Rounded Corners 40">
              <a:extLst>
                <a:ext uri="{FF2B5EF4-FFF2-40B4-BE49-F238E27FC236}">
                  <a16:creationId xmlns:a16="http://schemas.microsoft.com/office/drawing/2014/main" id="{635EB9CC-4EFE-4D48-BACD-9D7A942E6EEC}"/>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plan" title="Icon of a circle with an arrow projecting from it between two exes">
              <a:extLst>
                <a:ext uri="{FF2B5EF4-FFF2-40B4-BE49-F238E27FC236}">
                  <a16:creationId xmlns:a16="http://schemas.microsoft.com/office/drawing/2014/main" id="{D16414CB-D35E-4C90-B219-4301A5FF53A7}"/>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3" name="TextBox 42">
              <a:extLst>
                <a:ext uri="{FF2B5EF4-FFF2-40B4-BE49-F238E27FC236}">
                  <a16:creationId xmlns:a16="http://schemas.microsoft.com/office/drawing/2014/main" id="{C1E2F1A2-8C95-4C58-B330-24750C4AEF74}"/>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4" name="Rectangle: Rounded Corners 43">
            <a:extLst>
              <a:ext uri="{FF2B5EF4-FFF2-40B4-BE49-F238E27FC236}">
                <a16:creationId xmlns:a16="http://schemas.microsoft.com/office/drawing/2014/main" id="{A072D79E-FAD8-437B-9A89-23391675C35E}"/>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5" name="Group 44" descr="Manage">
            <a:extLst>
              <a:ext uri="{FF2B5EF4-FFF2-40B4-BE49-F238E27FC236}">
                <a16:creationId xmlns:a16="http://schemas.microsoft.com/office/drawing/2014/main" id="{337D9E93-6D8A-44F5-9022-CE0E817B25EB}"/>
              </a:ext>
            </a:extLst>
          </p:cNvPr>
          <p:cNvGrpSpPr/>
          <p:nvPr/>
        </p:nvGrpSpPr>
        <p:grpSpPr>
          <a:xfrm>
            <a:off x="9954953" y="1093250"/>
            <a:ext cx="1228859" cy="437524"/>
            <a:chOff x="6172864" y="5454930"/>
            <a:chExt cx="2323170" cy="827144"/>
          </a:xfrm>
        </p:grpSpPr>
        <p:sp>
          <p:nvSpPr>
            <p:cNvPr id="46" name="Rectangle: Rounded Corners 45">
              <a:extLst>
                <a:ext uri="{FF2B5EF4-FFF2-40B4-BE49-F238E27FC236}">
                  <a16:creationId xmlns:a16="http://schemas.microsoft.com/office/drawing/2014/main" id="{C5E06781-E16A-4AD1-908C-168A530547C3}"/>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Trackers_EADF_bidi" title="Icon of a clipboard with a checklist on it">
              <a:extLst>
                <a:ext uri="{FF2B5EF4-FFF2-40B4-BE49-F238E27FC236}">
                  <a16:creationId xmlns:a16="http://schemas.microsoft.com/office/drawing/2014/main" id="{5C7C2DC6-F3E6-4CD7-855C-FD0624BA7906}"/>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27D04BE9-9B87-4502-9C25-09F9200A2758}"/>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9" name="Group 48" descr="Govern">
            <a:extLst>
              <a:ext uri="{FF2B5EF4-FFF2-40B4-BE49-F238E27FC236}">
                <a16:creationId xmlns:a16="http://schemas.microsoft.com/office/drawing/2014/main" id="{E5636666-0128-4021-A665-E211FC861FEB}"/>
              </a:ext>
            </a:extLst>
          </p:cNvPr>
          <p:cNvGrpSpPr/>
          <p:nvPr/>
        </p:nvGrpSpPr>
        <p:grpSpPr>
          <a:xfrm>
            <a:off x="8655740" y="1093250"/>
            <a:ext cx="1226203" cy="437524"/>
            <a:chOff x="3716688" y="5454930"/>
            <a:chExt cx="2318149" cy="827144"/>
          </a:xfrm>
        </p:grpSpPr>
        <p:sp>
          <p:nvSpPr>
            <p:cNvPr id="50" name="Rectangle: Rounded Corners 49">
              <a:extLst>
                <a:ext uri="{FF2B5EF4-FFF2-40B4-BE49-F238E27FC236}">
                  <a16:creationId xmlns:a16="http://schemas.microsoft.com/office/drawing/2014/main" id="{A6956D7C-3A35-46AB-B35E-9F1F8D718241}"/>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Org_ECA6" title="Icon of three boxes in a bracket chart">
              <a:extLst>
                <a:ext uri="{FF2B5EF4-FFF2-40B4-BE49-F238E27FC236}">
                  <a16:creationId xmlns:a16="http://schemas.microsoft.com/office/drawing/2014/main" id="{BA48F8D0-55AC-4732-A142-AFDF9430DE48}"/>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2" name="TextBox 51">
              <a:extLst>
                <a:ext uri="{FF2B5EF4-FFF2-40B4-BE49-F238E27FC236}">
                  <a16:creationId xmlns:a16="http://schemas.microsoft.com/office/drawing/2014/main" id="{6CEBD87C-B3F3-45BD-9D1C-09CFBDC016CE}"/>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53" name="Rectangle 52">
            <a:extLst>
              <a:ext uri="{FF2B5EF4-FFF2-40B4-BE49-F238E27FC236}">
                <a16:creationId xmlns:a16="http://schemas.microsoft.com/office/drawing/2014/main" id="{1791D693-278E-4F20-9004-860FE28957D9}"/>
              </a:ext>
              <a:ext uri="{C183D7F6-B498-43B3-948B-1728B52AA6E4}">
                <adec:decorative xmlns:adec="http://schemas.microsoft.com/office/drawing/2017/decorative" val="1"/>
              </a:ext>
            </a:extLst>
          </p:cNvPr>
          <p:cNvSpPr/>
          <p:nvPr/>
        </p:nvSpPr>
        <p:spPr bwMode="auto">
          <a:xfrm>
            <a:off x="7958666" y="338138"/>
            <a:ext cx="2593447"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CBC8F85D-99F3-4AEA-9EEE-90DE9C588BFF}"/>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B77726D5-33A3-4BA1-9D8C-9C603BC0C33B}"/>
              </a:ext>
              <a:ext uri="{C183D7F6-B498-43B3-948B-1728B52AA6E4}">
                <adec:decorative xmlns:adec="http://schemas.microsoft.com/office/drawing/2017/decorative" val="1"/>
              </a:ext>
            </a:extLst>
          </p:cNvPr>
          <p:cNvSpPr/>
          <p:nvPr/>
        </p:nvSpPr>
        <p:spPr bwMode="auto">
          <a:xfrm>
            <a:off x="6585515" y="238711"/>
            <a:ext cx="1306668"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B257A4CB-FF30-4820-9B50-901E83689778}"/>
              </a:ext>
            </a:extLst>
          </p:cNvPr>
          <p:cNvSpPr/>
          <p:nvPr/>
        </p:nvSpPr>
        <p:spPr>
          <a:xfrm>
            <a:off x="592467"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Infrastructure abstraction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Cloud native applications built from the ground up </a:t>
            </a:r>
            <a:r>
              <a:rPr kumimoji="0" lang="en-US" sz="1400" b="0" i="0" u="none" strike="noStrike" kern="1200" cap="none" spc="0" normalizeH="0" baseline="0" noProof="0">
                <a:ln>
                  <a:noFill/>
                </a:ln>
                <a:solidFill>
                  <a:srgbClr val="FFFFFF"/>
                </a:solidFill>
                <a:effectLst/>
                <a:uLnTx/>
                <a:uFillTx/>
                <a:latin typeface="Segoe UI Semibold"/>
                <a:ea typeface="+mn-ea"/>
                <a:cs typeface="+mn-cs"/>
              </a:rPr>
              <a:t>optimized for cloud: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Resiliency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Global scale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Agility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Security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Autoscaling</a:t>
            </a:r>
          </a:p>
        </p:txBody>
      </p:sp>
      <p:sp>
        <p:nvSpPr>
          <p:cNvPr id="62" name="Freeform: Shape 61">
            <a:extLst>
              <a:ext uri="{FF2B5EF4-FFF2-40B4-BE49-F238E27FC236}">
                <a16:creationId xmlns:a16="http://schemas.microsoft.com/office/drawing/2014/main" id="{A745D025-91F6-452B-9C8C-91D7FB17D49B}"/>
              </a:ext>
            </a:extLst>
          </p:cNvPr>
          <p:cNvSpPr/>
          <p:nvPr/>
        </p:nvSpPr>
        <p:spPr>
          <a:xfrm>
            <a:off x="2859071"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Innovate: refactor</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Refactoring an application to fit a </a:t>
            </a:r>
            <a:r>
              <a:rPr kumimoji="0" lang="en-US" sz="1400" b="0" i="0" u="none" strike="noStrike" kern="1200" cap="none" spc="0" normalizeH="0" baseline="0" noProof="0">
                <a:ln>
                  <a:noFill/>
                </a:ln>
                <a:solidFill>
                  <a:srgbClr val="FFFFFF"/>
                </a:solidFill>
                <a:effectLst/>
                <a:uLnTx/>
                <a:uFillTx/>
                <a:latin typeface="Segoe UI Semibold"/>
                <a:ea typeface="+mn-ea"/>
                <a:cs typeface="+mn-cs"/>
              </a:rPr>
              <a:t>PaaS/Serverless-based model</a:t>
            </a:r>
            <a:r>
              <a:rPr kumimoji="0" lang="en-US" sz="1400" b="0" i="0" u="none" strike="noStrike" kern="1200" cap="none" spc="0" normalizeH="0" baseline="0" noProof="0">
                <a:ln>
                  <a:noFill/>
                </a:ln>
                <a:solidFill>
                  <a:srgbClr val="FFFFFF"/>
                </a:solidFill>
                <a:effectLst/>
                <a:uLnTx/>
                <a:uFillTx/>
                <a:latin typeface="Segoe UI"/>
                <a:ea typeface="+mn-ea"/>
                <a:cs typeface="+mn-cs"/>
              </a:rPr>
              <a:t> or refactoring code to deliver on new business opportunities.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Drivers: </a:t>
            </a:r>
            <a:r>
              <a:rPr kumimoji="0" lang="en-US" sz="1400" b="0" i="0" u="none" strike="noStrike" kern="1200" cap="none" spc="0" normalizeH="0" baseline="0" noProof="0">
                <a:ln>
                  <a:noFill/>
                </a:ln>
                <a:solidFill>
                  <a:srgbClr val="FFFFFF"/>
                </a:solidFill>
                <a:effectLst/>
                <a:uLnTx/>
                <a:uFillTx/>
                <a:latin typeface="Segoe UI"/>
                <a:ea typeface="+mn-ea"/>
                <a:cs typeface="+mn-cs"/>
              </a:rPr>
              <a:t>faster and shorter updates,</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code portability, greater cloud efficiency (resources, speed, cost)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3" name="Freeform: Shape 62">
            <a:extLst>
              <a:ext uri="{FF2B5EF4-FFF2-40B4-BE49-F238E27FC236}">
                <a16:creationId xmlns:a16="http://schemas.microsoft.com/office/drawing/2014/main" id="{D765CC05-4D3F-4183-B182-1D91C4F3DFAE}"/>
              </a:ext>
            </a:extLst>
          </p:cNvPr>
          <p:cNvSpPr/>
          <p:nvPr/>
        </p:nvSpPr>
        <p:spPr>
          <a:xfrm>
            <a:off x="5128209"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Innovate: rearchitect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Modify existing applications into managed </a:t>
            </a:r>
            <a:r>
              <a:rPr kumimoji="0" lang="en-US" sz="1400" b="0" i="0" u="none" strike="noStrike" kern="1200" cap="none" spc="0" normalizeH="0" baseline="0" noProof="0">
                <a:ln>
                  <a:noFill/>
                </a:ln>
                <a:solidFill>
                  <a:srgbClr val="FFFFFF"/>
                </a:solidFill>
                <a:effectLst/>
                <a:uLnTx/>
                <a:uFillTx/>
                <a:latin typeface="Segoe UI Semibold"/>
                <a:ea typeface="+mn-ea"/>
                <a:cs typeface="+mn-cs"/>
              </a:rPr>
              <a:t>containers</a:t>
            </a:r>
            <a:r>
              <a:rPr kumimoji="0" lang="en-US" sz="1400" b="0" i="0" u="none" strike="noStrike" kern="1200" cap="none" spc="0" normalizeH="0" baseline="0" noProof="0">
                <a:ln>
                  <a:noFill/>
                </a:ln>
                <a:solidFill>
                  <a:srgbClr val="FFFFFF"/>
                </a:solidFill>
                <a:effectLst/>
                <a:uLnTx/>
                <a:uFillTx/>
                <a:latin typeface="Segoe UI"/>
                <a:ea typeface="+mn-ea"/>
                <a:cs typeface="+mn-cs"/>
              </a:rPr>
              <a:t> to take advantage of cloud native benefits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Drivers: </a:t>
            </a:r>
            <a:r>
              <a:rPr kumimoji="0" lang="en-US" sz="1400" b="0" i="0" u="none" strike="noStrike" kern="1200" cap="none" spc="0" normalizeH="0" baseline="0" noProof="0">
                <a:ln>
                  <a:noFill/>
                </a:ln>
                <a:solidFill>
                  <a:srgbClr val="FFFFFF"/>
                </a:solidFill>
                <a:effectLst/>
                <a:uLnTx/>
                <a:uFillTx/>
                <a:latin typeface="Segoe UI"/>
                <a:ea typeface="+mn-ea"/>
                <a:cs typeface="+mn-cs"/>
              </a:rPr>
              <a:t>application scale and agility, easier adoption of new cloud capabilities, mix of technology stacks</a:t>
            </a:r>
          </a:p>
        </p:txBody>
      </p:sp>
      <p:sp>
        <p:nvSpPr>
          <p:cNvPr id="64" name="Freeform: Shape 63">
            <a:extLst>
              <a:ext uri="{FF2B5EF4-FFF2-40B4-BE49-F238E27FC236}">
                <a16:creationId xmlns:a16="http://schemas.microsoft.com/office/drawing/2014/main" id="{238D9210-E2FC-4890-A65A-2B5BE73213C4}"/>
              </a:ext>
            </a:extLst>
          </p:cNvPr>
          <p:cNvSpPr/>
          <p:nvPr/>
        </p:nvSpPr>
        <p:spPr>
          <a:xfrm>
            <a:off x="7395562"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Innovate: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rebuild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 new code base is created to align with a </a:t>
            </a:r>
            <a:r>
              <a:rPr kumimoji="0" lang="en-US" sz="1400" b="0" i="0" u="none" strike="noStrike" kern="1200" cap="none" spc="0" normalizeH="0" baseline="0" noProof="0">
                <a:ln>
                  <a:noFill/>
                </a:ln>
                <a:solidFill>
                  <a:srgbClr val="FFFFFF"/>
                </a:solidFill>
                <a:effectLst/>
                <a:uLnTx/>
                <a:uFillTx/>
                <a:latin typeface="Segoe UI Semibold"/>
                <a:ea typeface="+mn-ea"/>
                <a:cs typeface="+mn-cs"/>
                <a:hlinkClick r:id="rId3">
                  <a:extLst>
                    <a:ext uri="{A12FA001-AC4F-418D-AE19-62706E023703}">
                      <ahyp:hlinkClr xmlns:ahyp="http://schemas.microsoft.com/office/drawing/2018/hyperlinkcolor" val="tx"/>
                    </a:ext>
                  </a:extLst>
                </a:hlinkClick>
              </a:rPr>
              <a:t>cloud-native</a:t>
            </a:r>
            <a:r>
              <a:rPr kumimoji="0" lang="en-US" sz="1400" b="0" i="0" u="none" strike="noStrike" kern="1200" cap="none" spc="0" normalizeH="0" baseline="0" noProof="0">
                <a:ln>
                  <a:noFill/>
                </a:ln>
                <a:solidFill>
                  <a:srgbClr val="FFFFFF"/>
                </a:solidFill>
                <a:effectLst/>
                <a:uLnTx/>
                <a:uFillTx/>
                <a:latin typeface="Segoe UI"/>
                <a:ea typeface="+mn-ea"/>
                <a:cs typeface="+mn-cs"/>
              </a:rPr>
              <a:t> approach. </a:t>
            </a:r>
            <a:r>
              <a:rPr kumimoji="0" lang="en-US" sz="1400" b="0" i="0" u="none" strike="noStrike" kern="1200" cap="none" spc="0" normalizeH="0" baseline="0" noProof="0">
                <a:ln>
                  <a:noFill/>
                </a:ln>
                <a:solidFill>
                  <a:srgbClr val="FFFFFF"/>
                </a:solidFill>
                <a:effectLst/>
                <a:uLnTx/>
                <a:uFillTx/>
                <a:latin typeface="Segoe UI Semibold"/>
                <a:ea typeface="+mn-ea"/>
                <a:cs typeface="+mn-cs"/>
              </a:rPr>
              <a:t>App Data and AI Services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Drivers: </a:t>
            </a:r>
            <a:r>
              <a:rPr kumimoji="0" lang="en-US" sz="1400" b="0" i="0" u="none" strike="noStrike" kern="1200" cap="none" spc="0" normalizeH="0" baseline="0" noProof="0">
                <a:ln>
                  <a:noFill/>
                </a:ln>
                <a:solidFill>
                  <a:srgbClr val="FFFFFF"/>
                </a:solidFill>
                <a:effectLst/>
                <a:uLnTx/>
                <a:uFillTx/>
                <a:latin typeface="Segoe UI"/>
                <a:ea typeface="+mn-ea"/>
                <a:cs typeface="+mn-cs"/>
              </a:rPr>
              <a:t>accelerate innovation, build</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apps faster, reduce operational cost</a:t>
            </a:r>
          </a:p>
        </p:txBody>
      </p:sp>
      <p:sp>
        <p:nvSpPr>
          <p:cNvPr id="65" name="Freeform: Shape 64">
            <a:extLst>
              <a:ext uri="{FF2B5EF4-FFF2-40B4-BE49-F238E27FC236}">
                <a16:creationId xmlns:a16="http://schemas.microsoft.com/office/drawing/2014/main" id="{C8B61150-1B13-49A0-8238-2839640D4916}"/>
              </a:ext>
            </a:extLst>
          </p:cNvPr>
          <p:cNvSpPr/>
          <p:nvPr/>
        </p:nvSpPr>
        <p:spPr>
          <a:xfrm>
            <a:off x="9662915"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DevOps</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Culture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Development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Testing</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Release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Monitoring</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Management</a:t>
            </a:r>
          </a:p>
        </p:txBody>
      </p:sp>
    </p:spTree>
    <p:extLst>
      <p:ext uri="{BB962C8B-B14F-4D97-AF65-F5344CB8AC3E}">
        <p14:creationId xmlns:p14="http://schemas.microsoft.com/office/powerpoint/2010/main" val="3727348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42" presetClass="path" presetSubtype="0" decel="100000" fill="hold" grpId="1" nodeType="withEffect">
                                  <p:stCondLst>
                                    <p:cond delay="0"/>
                                  </p:stCondLst>
                                  <p:childTnLst>
                                    <p:animMotion origin="layout" path="M 4.16667E-6 0.04491 L 4.16667E-6 1.48148E-6 " pathEditMode="relative" rAng="0" ptsTypes="AA">
                                      <p:cBhvr>
                                        <p:cTn id="9" dur="600" fill="hold"/>
                                        <p:tgtEl>
                                          <p:spTgt spid="61"/>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500"/>
                                        <p:tgtEl>
                                          <p:spTgt spid="62"/>
                                        </p:tgtEl>
                                      </p:cBhvr>
                                    </p:animEffect>
                                  </p:childTnLst>
                                </p:cTn>
                              </p:par>
                              <p:par>
                                <p:cTn id="15" presetID="42" presetClass="path" presetSubtype="0" decel="100000" fill="hold" grpId="1" nodeType="withEffect">
                                  <p:stCondLst>
                                    <p:cond delay="0"/>
                                  </p:stCondLst>
                                  <p:childTnLst>
                                    <p:animMotion origin="layout" path="M -3.125E-6 0.04491 L -3.125E-6 1.48148E-6 " pathEditMode="relative" rAng="0" ptsTypes="AA">
                                      <p:cBhvr>
                                        <p:cTn id="16" dur="600" fill="hold"/>
                                        <p:tgtEl>
                                          <p:spTgt spid="62"/>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42" presetClass="path" presetSubtype="0" decel="100000" fill="hold" grpId="1" nodeType="withEffect">
                                  <p:stCondLst>
                                    <p:cond delay="0"/>
                                  </p:stCondLst>
                                  <p:childTnLst>
                                    <p:animMotion origin="layout" path="M -1.04167E-6 0.04491 L -1.04167E-6 1.48148E-6 " pathEditMode="relative" rAng="0" ptsTypes="AA">
                                      <p:cBhvr>
                                        <p:cTn id="23" dur="600" fill="hold"/>
                                        <p:tgtEl>
                                          <p:spTgt spid="63"/>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par>
                                <p:cTn id="29" presetID="42" presetClass="path" presetSubtype="0" decel="100000" fill="hold" grpId="1" nodeType="withEffect">
                                  <p:stCondLst>
                                    <p:cond delay="0"/>
                                  </p:stCondLst>
                                  <p:childTnLst>
                                    <p:animMotion origin="layout" path="M 1.45833E-6 0.04491 L 1.45833E-6 1.48148E-6 " pathEditMode="relative" rAng="0" ptsTypes="AA">
                                      <p:cBhvr>
                                        <p:cTn id="30" dur="600" fill="hold"/>
                                        <p:tgtEl>
                                          <p:spTgt spid="64"/>
                                        </p:tgtEl>
                                        <p:attrNameLst>
                                          <p:attrName>ppt_x</p:attrName>
                                          <p:attrName>ppt_y</p:attrName>
                                        </p:attrNameLst>
                                      </p:cBhvr>
                                      <p:rCtr x="0" y="-2245"/>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500"/>
                                        <p:tgtEl>
                                          <p:spTgt spid="65"/>
                                        </p:tgtEl>
                                      </p:cBhvr>
                                    </p:animEffect>
                                  </p:childTnLst>
                                </p:cTn>
                              </p:par>
                              <p:par>
                                <p:cTn id="36" presetID="42" presetClass="path" presetSubtype="0" decel="100000" fill="hold" grpId="1" nodeType="withEffect">
                                  <p:stCondLst>
                                    <p:cond delay="0"/>
                                  </p:stCondLst>
                                  <p:childTnLst>
                                    <p:animMotion origin="layout" path="M 3.95833E-6 0.04491 L 3.95833E-6 1.48148E-6 " pathEditMode="relative" rAng="0" ptsTypes="AA">
                                      <p:cBhvr>
                                        <p:cTn id="37" dur="600" fill="hold"/>
                                        <p:tgtEl>
                                          <p:spTgt spid="65"/>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693F3-4527-4D00-9354-2D16BB9FDC13}"/>
              </a:ext>
            </a:extLst>
          </p:cNvPr>
          <p:cNvSpPr>
            <a:spLocks noGrp="1"/>
          </p:cNvSpPr>
          <p:nvPr>
            <p:ph type="title"/>
          </p:nvPr>
        </p:nvSpPr>
        <p:spPr/>
        <p:txBody>
          <a:bodyPr/>
          <a:lstStyle/>
          <a:p>
            <a:r>
              <a:rPr lang="en-US"/>
              <a:t>Govern</a:t>
            </a:r>
          </a:p>
        </p:txBody>
      </p:sp>
      <p:sp>
        <p:nvSpPr>
          <p:cNvPr id="5" name="Rectangle 4">
            <a:extLst>
              <a:ext uri="{FF2B5EF4-FFF2-40B4-BE49-F238E27FC236}">
                <a16:creationId xmlns:a16="http://schemas.microsoft.com/office/drawing/2014/main" id="{7FC4D195-9D60-4C0E-B8B6-4F07D0FC8BAA}"/>
              </a:ext>
            </a:extLst>
          </p:cNvPr>
          <p:cNvSpPr/>
          <p:nvPr/>
        </p:nvSpPr>
        <p:spPr>
          <a:xfrm>
            <a:off x="588263" y="1198308"/>
            <a:ext cx="7919234" cy="1077218"/>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Adopting the cloud is a journey, not a destination. Along the way, there are clear milestones and tangible business benefits. The final state of cloud adoption is unknown when a company begins the journey. Cloud governance creates guardrails that keep the company on a safe path throughout the journey.</a:t>
            </a:r>
            <a:endPar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31" name="Rectangle: Rounded Corners 30">
            <a:extLst>
              <a:ext uri="{FF2B5EF4-FFF2-40B4-BE49-F238E27FC236}">
                <a16:creationId xmlns:a16="http://schemas.microsoft.com/office/drawing/2014/main" id="{9FC61DF3-49C8-4FAD-82C2-64957F574FAE}"/>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oup 31" descr="Ready">
            <a:extLst>
              <a:ext uri="{FF2B5EF4-FFF2-40B4-BE49-F238E27FC236}">
                <a16:creationId xmlns:a16="http://schemas.microsoft.com/office/drawing/2014/main" id="{CA8571EB-0F32-41CD-99A7-A47959D3993A}"/>
              </a:ext>
            </a:extLst>
          </p:cNvPr>
          <p:cNvGrpSpPr/>
          <p:nvPr/>
        </p:nvGrpSpPr>
        <p:grpSpPr>
          <a:xfrm>
            <a:off x="9310370" y="395708"/>
            <a:ext cx="1228859" cy="437524"/>
            <a:chOff x="6345065" y="2909875"/>
            <a:chExt cx="2323170" cy="827144"/>
          </a:xfrm>
        </p:grpSpPr>
        <p:sp>
          <p:nvSpPr>
            <p:cNvPr id="33" name="Rectangle: Rounded Corners 32">
              <a:extLst>
                <a:ext uri="{FF2B5EF4-FFF2-40B4-BE49-F238E27FC236}">
                  <a16:creationId xmlns:a16="http://schemas.microsoft.com/office/drawing/2014/main" id="{9B1C3D28-17DC-4BD7-B4D5-0834B67F3C0F}"/>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3ABD2452-BD0D-4014-9E5E-13FDD7E5564C}"/>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5" name="check 3" title="Icon of a checkmark with a circle around it">
              <a:extLst>
                <a:ext uri="{FF2B5EF4-FFF2-40B4-BE49-F238E27FC236}">
                  <a16:creationId xmlns:a16="http://schemas.microsoft.com/office/drawing/2014/main" id="{50633937-C6BB-4EDF-B9BD-1F388C576A25}"/>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descr="Plan">
            <a:extLst>
              <a:ext uri="{FF2B5EF4-FFF2-40B4-BE49-F238E27FC236}">
                <a16:creationId xmlns:a16="http://schemas.microsoft.com/office/drawing/2014/main" id="{C8F6240E-6679-4355-A1B1-46B46431AD77}"/>
              </a:ext>
            </a:extLst>
          </p:cNvPr>
          <p:cNvGrpSpPr/>
          <p:nvPr/>
        </p:nvGrpSpPr>
        <p:grpSpPr>
          <a:xfrm>
            <a:off x="8011157" y="395708"/>
            <a:ext cx="1226203" cy="437524"/>
            <a:chOff x="3716688" y="2901128"/>
            <a:chExt cx="2318149" cy="827144"/>
          </a:xfrm>
        </p:grpSpPr>
        <p:sp>
          <p:nvSpPr>
            <p:cNvPr id="37" name="Rectangle: Rounded Corners 36">
              <a:extLst>
                <a:ext uri="{FF2B5EF4-FFF2-40B4-BE49-F238E27FC236}">
                  <a16:creationId xmlns:a16="http://schemas.microsoft.com/office/drawing/2014/main" id="{25B5AFF5-26C8-4A55-B132-AA85FE121CF2}"/>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A58B2986-4436-4EFF-B782-60B538E91A3D}"/>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9" name="BulletedList_E8FD" title="Icon of a bulleted list">
              <a:extLst>
                <a:ext uri="{FF2B5EF4-FFF2-40B4-BE49-F238E27FC236}">
                  <a16:creationId xmlns:a16="http://schemas.microsoft.com/office/drawing/2014/main" id="{4430E338-44A2-466A-B9D5-5BF632E06891}"/>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0" name="Group 39" descr="Adpot">
            <a:extLst>
              <a:ext uri="{FF2B5EF4-FFF2-40B4-BE49-F238E27FC236}">
                <a16:creationId xmlns:a16="http://schemas.microsoft.com/office/drawing/2014/main" id="{471FFED9-A1B0-4791-96B7-13A1565D7A41}"/>
              </a:ext>
            </a:extLst>
          </p:cNvPr>
          <p:cNvGrpSpPr/>
          <p:nvPr/>
        </p:nvGrpSpPr>
        <p:grpSpPr>
          <a:xfrm>
            <a:off x="10622288" y="395708"/>
            <a:ext cx="1206105" cy="437524"/>
            <a:chOff x="9006021" y="2909875"/>
            <a:chExt cx="2280155" cy="827144"/>
          </a:xfrm>
        </p:grpSpPr>
        <p:sp>
          <p:nvSpPr>
            <p:cNvPr id="41" name="Rectangle: Rounded Corners 40">
              <a:extLst>
                <a:ext uri="{FF2B5EF4-FFF2-40B4-BE49-F238E27FC236}">
                  <a16:creationId xmlns:a16="http://schemas.microsoft.com/office/drawing/2014/main" id="{AFE67189-89FA-4E91-8D2A-AAFBA90341B1}"/>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531E4E39-156C-4186-BC9F-26C73DC507CD}"/>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43" name="arrow_3" title="Icon of an arrow pointing down at a line">
              <a:extLst>
                <a:ext uri="{FF2B5EF4-FFF2-40B4-BE49-F238E27FC236}">
                  <a16:creationId xmlns:a16="http://schemas.microsoft.com/office/drawing/2014/main" id="{A628BDC1-7D50-4A65-8433-E1603FEDFB0E}"/>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4" name="Group 43" descr="Define Strategy">
            <a:extLst>
              <a:ext uri="{FF2B5EF4-FFF2-40B4-BE49-F238E27FC236}">
                <a16:creationId xmlns:a16="http://schemas.microsoft.com/office/drawing/2014/main" id="{8F35A238-1664-4D76-BDEC-DD08D9DA482F}"/>
              </a:ext>
            </a:extLst>
          </p:cNvPr>
          <p:cNvGrpSpPr/>
          <p:nvPr/>
        </p:nvGrpSpPr>
        <p:grpSpPr>
          <a:xfrm>
            <a:off x="6629115" y="312170"/>
            <a:ext cx="1226203" cy="604598"/>
            <a:chOff x="1103923" y="2743198"/>
            <a:chExt cx="2318149" cy="1143000"/>
          </a:xfrm>
        </p:grpSpPr>
        <p:sp>
          <p:nvSpPr>
            <p:cNvPr id="45" name="Rectangle: Rounded Corners 44">
              <a:extLst>
                <a:ext uri="{FF2B5EF4-FFF2-40B4-BE49-F238E27FC236}">
                  <a16:creationId xmlns:a16="http://schemas.microsoft.com/office/drawing/2014/main" id="{A2611852-804C-49DD-B7B4-C7CE14347DF3}"/>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plan" title="Icon of a circle with an arrow projecting from it between two exes">
              <a:extLst>
                <a:ext uri="{FF2B5EF4-FFF2-40B4-BE49-F238E27FC236}">
                  <a16:creationId xmlns:a16="http://schemas.microsoft.com/office/drawing/2014/main" id="{8449B76F-23D6-4E99-AD7E-383B956130B1}"/>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7" name="TextBox 46">
              <a:extLst>
                <a:ext uri="{FF2B5EF4-FFF2-40B4-BE49-F238E27FC236}">
                  <a16:creationId xmlns:a16="http://schemas.microsoft.com/office/drawing/2014/main" id="{01834C65-5CCB-49DE-BA81-77D2FB36C759}"/>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8" name="Rectangle: Rounded Corners 47">
            <a:extLst>
              <a:ext uri="{FF2B5EF4-FFF2-40B4-BE49-F238E27FC236}">
                <a16:creationId xmlns:a16="http://schemas.microsoft.com/office/drawing/2014/main" id="{A647FCA9-3E92-42C0-8EAB-C52289948256}"/>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9" name="Group 48" descr="Manage">
            <a:extLst>
              <a:ext uri="{FF2B5EF4-FFF2-40B4-BE49-F238E27FC236}">
                <a16:creationId xmlns:a16="http://schemas.microsoft.com/office/drawing/2014/main" id="{866FD23A-E6B6-419F-AE56-EA95BB678F35}"/>
              </a:ext>
            </a:extLst>
          </p:cNvPr>
          <p:cNvGrpSpPr/>
          <p:nvPr/>
        </p:nvGrpSpPr>
        <p:grpSpPr>
          <a:xfrm>
            <a:off x="9954953" y="1093250"/>
            <a:ext cx="1228859" cy="437524"/>
            <a:chOff x="6172864" y="5454930"/>
            <a:chExt cx="2323170" cy="827144"/>
          </a:xfrm>
        </p:grpSpPr>
        <p:sp>
          <p:nvSpPr>
            <p:cNvPr id="50" name="Rectangle: Rounded Corners 49">
              <a:extLst>
                <a:ext uri="{FF2B5EF4-FFF2-40B4-BE49-F238E27FC236}">
                  <a16:creationId xmlns:a16="http://schemas.microsoft.com/office/drawing/2014/main" id="{B2FD86A2-AEC8-4F8E-8D52-F4F8BEC6FB57}"/>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Trackers_EADF_bidi" title="Icon of a clipboard with a checklist on it">
              <a:extLst>
                <a:ext uri="{FF2B5EF4-FFF2-40B4-BE49-F238E27FC236}">
                  <a16:creationId xmlns:a16="http://schemas.microsoft.com/office/drawing/2014/main" id="{1C0AD484-41F7-49ED-8102-CEC7CED29F06}"/>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1BFD426B-8F61-4FB2-B27B-6E3B0B7A831D}"/>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53" name="Group 52" descr="Govern">
            <a:extLst>
              <a:ext uri="{FF2B5EF4-FFF2-40B4-BE49-F238E27FC236}">
                <a16:creationId xmlns:a16="http://schemas.microsoft.com/office/drawing/2014/main" id="{47CABD4F-65BA-427F-B198-7DBE9D8ACC71}"/>
              </a:ext>
            </a:extLst>
          </p:cNvPr>
          <p:cNvGrpSpPr/>
          <p:nvPr/>
        </p:nvGrpSpPr>
        <p:grpSpPr>
          <a:xfrm>
            <a:off x="8655740" y="1093250"/>
            <a:ext cx="1226203" cy="437524"/>
            <a:chOff x="3716688" y="5454930"/>
            <a:chExt cx="2318149" cy="827144"/>
          </a:xfrm>
        </p:grpSpPr>
        <p:sp>
          <p:nvSpPr>
            <p:cNvPr id="54" name="Rectangle: Rounded Corners 53">
              <a:extLst>
                <a:ext uri="{FF2B5EF4-FFF2-40B4-BE49-F238E27FC236}">
                  <a16:creationId xmlns:a16="http://schemas.microsoft.com/office/drawing/2014/main" id="{40C9B3D8-9AF4-4970-BCBF-7E26C0889E31}"/>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Org_ECA6" title="Icon of three boxes in a bracket chart">
              <a:extLst>
                <a:ext uri="{FF2B5EF4-FFF2-40B4-BE49-F238E27FC236}">
                  <a16:creationId xmlns:a16="http://schemas.microsoft.com/office/drawing/2014/main" id="{1C683519-F59E-49B9-903E-855C34D72422}"/>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6" name="TextBox 55">
              <a:extLst>
                <a:ext uri="{FF2B5EF4-FFF2-40B4-BE49-F238E27FC236}">
                  <a16:creationId xmlns:a16="http://schemas.microsoft.com/office/drawing/2014/main" id="{1CE2736E-6031-4F35-A3AA-FD1294C7C296}"/>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57" name="Rectangle 56">
            <a:extLst>
              <a:ext uri="{FF2B5EF4-FFF2-40B4-BE49-F238E27FC236}">
                <a16:creationId xmlns:a16="http://schemas.microsoft.com/office/drawing/2014/main" id="{C369F06A-6933-4E4B-BCA4-34B2DCC2E520}"/>
              </a:ext>
              <a:ext uri="{C183D7F6-B498-43B3-948B-1728B52AA6E4}">
                <adec:decorative xmlns:adec="http://schemas.microsoft.com/office/drawing/2017/decorative" val="1"/>
              </a:ext>
            </a:extLst>
          </p:cNvPr>
          <p:cNvSpPr/>
          <p:nvPr/>
        </p:nvSpPr>
        <p:spPr bwMode="auto">
          <a:xfrm>
            <a:off x="6547958" y="217743"/>
            <a:ext cx="5399412" cy="741108"/>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B172C744-9FC4-401F-A721-9F7334C00961}"/>
              </a:ext>
              <a:ext uri="{C183D7F6-B498-43B3-948B-1728B52AA6E4}">
                <adec:decorative xmlns:adec="http://schemas.microsoft.com/office/drawing/2017/decorative" val="1"/>
              </a:ext>
            </a:extLst>
          </p:cNvPr>
          <p:cNvSpPr/>
          <p:nvPr/>
        </p:nvSpPr>
        <p:spPr bwMode="auto">
          <a:xfrm>
            <a:off x="9944100" y="1054100"/>
            <a:ext cx="1257300" cy="527050"/>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Freeform: Shape 58">
            <a:extLst>
              <a:ext uri="{FF2B5EF4-FFF2-40B4-BE49-F238E27FC236}">
                <a16:creationId xmlns:a16="http://schemas.microsoft.com/office/drawing/2014/main" id="{D05EF9C2-3E4E-4D14-A398-7C69D4B8CF5B}"/>
              </a:ext>
            </a:extLst>
          </p:cNvPr>
          <p:cNvSpPr/>
          <p:nvPr/>
        </p:nvSpPr>
        <p:spPr>
          <a:xfrm>
            <a:off x="588263" y="2629969"/>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lvl="0" defTabSz="1155700">
              <a:lnSpc>
                <a:spcPct val="90000"/>
              </a:lnSpc>
              <a:spcBef>
                <a:spcPct val="0"/>
              </a:spcBef>
              <a:spcAft>
                <a:spcPct val="35000"/>
              </a:spcAft>
              <a:defRPr/>
            </a:pPr>
            <a:r>
              <a:rPr lang="en-US" sz="1800" dirty="0">
                <a:solidFill>
                  <a:srgbClr val="FFFFFF"/>
                </a:solidFill>
                <a:latin typeface="Segoe UI Semibold"/>
              </a:rPr>
              <a:t>Establish your methodology: </a:t>
            </a:r>
          </a:p>
          <a:p>
            <a:pPr marL="285750" lvl="0" indent="-285750" defTabSz="1155700">
              <a:lnSpc>
                <a:spcPct val="90000"/>
              </a:lnSpc>
              <a:spcBef>
                <a:spcPct val="0"/>
              </a:spcBef>
              <a:spcAft>
                <a:spcPct val="35000"/>
              </a:spcAft>
              <a:buFont typeface="Arial" panose="020B0604020202020204" pitchFamily="34" charset="0"/>
              <a:buChar char="•"/>
              <a:defRPr/>
            </a:pPr>
            <a:endParaRPr lang="en-GB" sz="1050" dirty="0">
              <a:solidFill>
                <a:srgbClr val="FFFFFF"/>
              </a:solidFill>
            </a:endParaRPr>
          </a:p>
          <a:p>
            <a:pPr marL="285750" lvl="0" indent="-285750" defTabSz="1155700">
              <a:lnSpc>
                <a:spcPct val="90000"/>
              </a:lnSpc>
              <a:spcBef>
                <a:spcPct val="0"/>
              </a:spcBef>
              <a:spcAft>
                <a:spcPct val="35000"/>
              </a:spcAft>
              <a:buFont typeface="Arial" panose="020B0604020202020204" pitchFamily="34" charset="0"/>
              <a:buChar char="•"/>
              <a:defRPr/>
            </a:pPr>
            <a:endParaRPr lang="en-GB" sz="1600" dirty="0">
              <a:solidFill>
                <a:srgbClr val="FFFFFF"/>
              </a:solidFill>
            </a:endParaRPr>
          </a:p>
          <a:p>
            <a:pPr marL="285750" lvl="0" indent="-285750" defTabSz="1155700">
              <a:lnSpc>
                <a:spcPct val="90000"/>
              </a:lnSpc>
              <a:spcBef>
                <a:spcPct val="0"/>
              </a:spcBef>
              <a:spcAft>
                <a:spcPct val="35000"/>
              </a:spcAft>
              <a:buFont typeface="Arial" panose="020B0604020202020204" pitchFamily="34" charset="0"/>
              <a:buChar char="•"/>
              <a:defRPr/>
            </a:pPr>
            <a:r>
              <a:rPr lang="en-GB" sz="1600" dirty="0">
                <a:solidFill>
                  <a:srgbClr val="FFFFFF"/>
                </a:solidFill>
              </a:rPr>
              <a:t>Establish a basic understanding of the methodology that drives cloud governance in the Cloud Adoption Framework to begin thinking through the end state solution.</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AA62D27A-8D45-4789-96FA-BC1160A68E4E}"/>
              </a:ext>
            </a:extLst>
          </p:cNvPr>
          <p:cNvSpPr/>
          <p:nvPr/>
        </p:nvSpPr>
        <p:spPr>
          <a:xfrm>
            <a:off x="3395133" y="2629968"/>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lvl="1" defTabSz="1155700">
              <a:lnSpc>
                <a:spcPct val="90000"/>
              </a:lnSpc>
              <a:spcBef>
                <a:spcPct val="0"/>
              </a:spcBef>
              <a:spcAft>
                <a:spcPct val="35000"/>
              </a:spcAft>
              <a:defRPr/>
            </a:pPr>
            <a:r>
              <a:rPr lang="en-GB" sz="1800" dirty="0">
                <a:solidFill>
                  <a:srgbClr val="FFFFFF"/>
                </a:solidFill>
                <a:latin typeface="Segoe UI Semibold"/>
              </a:rPr>
              <a:t>Use the governance benchmark tool:</a:t>
            </a:r>
            <a:r>
              <a:rPr lang="en-US" sz="1800" dirty="0">
                <a:solidFill>
                  <a:srgbClr val="FFFFFF"/>
                </a:solidFill>
                <a:latin typeface="Segoe UI Semibold"/>
              </a:rPr>
              <a:t> </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171450" lvl="1" indent="-171450" defTabSz="666750">
              <a:lnSpc>
                <a:spcPct val="90000"/>
              </a:lnSpc>
              <a:spcBef>
                <a:spcPct val="0"/>
              </a:spcBef>
              <a:spcAft>
                <a:spcPct val="15000"/>
              </a:spcAft>
              <a:buFont typeface="Arial" panose="020B0604020202020204" pitchFamily="34" charset="0"/>
              <a:buChar char="•"/>
              <a:defRPr/>
            </a:pPr>
            <a:endParaRPr lang="en-GB" sz="1600" dirty="0">
              <a:solidFill>
                <a:srgbClr val="FFFFFF"/>
              </a:solidFill>
            </a:endParaRPr>
          </a:p>
          <a:p>
            <a:pPr marL="171450" lvl="1" indent="-171450" defTabSz="666750">
              <a:lnSpc>
                <a:spcPct val="90000"/>
              </a:lnSpc>
              <a:spcBef>
                <a:spcPct val="0"/>
              </a:spcBef>
              <a:spcAft>
                <a:spcPct val="15000"/>
              </a:spcAft>
              <a:buFont typeface="Arial" panose="020B0604020202020204" pitchFamily="34" charset="0"/>
              <a:buChar char="•"/>
              <a:defRPr/>
            </a:pPr>
            <a:r>
              <a:rPr lang="en-GB" sz="1600" dirty="0">
                <a:solidFill>
                  <a:srgbClr val="FFFFFF"/>
                </a:solidFill>
              </a:rPr>
              <a:t>Assess your current state and future state to establish a vision for applying the framework.</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13822016-5FA6-404B-A0C4-876E4CC3E18B}"/>
              </a:ext>
            </a:extLst>
          </p:cNvPr>
          <p:cNvSpPr/>
          <p:nvPr/>
        </p:nvSpPr>
        <p:spPr>
          <a:xfrm>
            <a:off x="9008873" y="2636508"/>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lvl="1" defTabSz="1155700">
              <a:lnSpc>
                <a:spcPct val="90000"/>
              </a:lnSpc>
              <a:spcBef>
                <a:spcPct val="0"/>
              </a:spcBef>
              <a:spcAft>
                <a:spcPct val="35000"/>
              </a:spcAft>
              <a:defRPr/>
            </a:pPr>
            <a:r>
              <a:rPr lang="en-GB" sz="1800" dirty="0">
                <a:solidFill>
                  <a:srgbClr val="FFFFFF"/>
                </a:solidFill>
                <a:latin typeface="Segoe UI Semibold"/>
              </a:rPr>
              <a:t>Improve your initial governance foundation:</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171450" lvl="1" indent="-171450" defTabSz="666750">
              <a:lnSpc>
                <a:spcPct val="90000"/>
              </a:lnSpc>
              <a:spcBef>
                <a:spcPct val="0"/>
              </a:spcBef>
              <a:spcAft>
                <a:spcPct val="15000"/>
              </a:spcAft>
              <a:buFont typeface="Arial" panose="020B0604020202020204" pitchFamily="34" charset="0"/>
              <a:buChar char="•"/>
              <a:defRPr/>
            </a:pPr>
            <a:r>
              <a:rPr lang="en-GB" sz="1600" dirty="0">
                <a:solidFill>
                  <a:srgbClr val="FFFFFF"/>
                </a:solidFill>
              </a:rPr>
              <a:t>Throughout implementation of the cloud adoption plan, iteratively add governance controls to address tangible risks as you progress toward the end state.</a:t>
            </a:r>
            <a:endParaRPr lang="en-US" sz="1600" dirty="0">
              <a:solidFill>
                <a:srgbClr val="FFFFFF"/>
              </a:solidFill>
            </a:endParaRPr>
          </a:p>
        </p:txBody>
      </p:sp>
      <p:sp>
        <p:nvSpPr>
          <p:cNvPr id="62" name="Freeform: Shape 61">
            <a:extLst>
              <a:ext uri="{FF2B5EF4-FFF2-40B4-BE49-F238E27FC236}">
                <a16:creationId xmlns:a16="http://schemas.microsoft.com/office/drawing/2014/main" id="{11D2347D-06C8-4AA0-AE5C-625DEEFF7678}"/>
              </a:ext>
            </a:extLst>
          </p:cNvPr>
          <p:cNvSpPr/>
          <p:nvPr/>
        </p:nvSpPr>
        <p:spPr>
          <a:xfrm>
            <a:off x="6202003" y="2629967"/>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lvl="1" defTabSz="1155700">
              <a:lnSpc>
                <a:spcPct val="90000"/>
              </a:lnSpc>
              <a:spcBef>
                <a:spcPct val="0"/>
              </a:spcBef>
              <a:spcAft>
                <a:spcPct val="35000"/>
              </a:spcAft>
              <a:defRPr/>
            </a:pPr>
            <a:r>
              <a:rPr lang="en-GB" sz="1800" dirty="0">
                <a:solidFill>
                  <a:srgbClr val="FFFFFF"/>
                </a:solidFill>
                <a:latin typeface="Segoe UI Semibold"/>
              </a:rPr>
              <a:t>Establish an initial governance foundation</a:t>
            </a:r>
            <a:r>
              <a:rPr lang="en-US" sz="1800" dirty="0">
                <a:solidFill>
                  <a:srgbClr val="FFFFFF"/>
                </a:solidFill>
                <a:latin typeface="Segoe UI Semibold"/>
              </a:rPr>
              <a:t>: </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171450" lvl="1" indent="-171450" defTabSz="666750">
              <a:lnSpc>
                <a:spcPct val="90000"/>
              </a:lnSpc>
              <a:spcBef>
                <a:spcPct val="0"/>
              </a:spcBef>
              <a:spcAft>
                <a:spcPct val="15000"/>
              </a:spcAft>
              <a:buFont typeface="Arial" panose="020B0604020202020204" pitchFamily="34" charset="0"/>
              <a:buChar char="•"/>
              <a:defRPr/>
            </a:pPr>
            <a:r>
              <a:rPr lang="en-GB" sz="1600" dirty="0">
                <a:solidFill>
                  <a:srgbClr val="FFFFFF"/>
                </a:solidFill>
              </a:rPr>
              <a:t>Begin your governance journey with a small, easily implemented set of governance tools. This initial governance foundation is called a minimum viable product (MVP).</a:t>
            </a:r>
            <a:endParaRPr lang="en-US" sz="1600" dirty="0">
              <a:solidFill>
                <a:srgbClr val="FFFFFF"/>
              </a:solidFill>
            </a:endParaRPr>
          </a:p>
        </p:txBody>
      </p:sp>
    </p:spTree>
    <p:extLst>
      <p:ext uri="{BB962C8B-B14F-4D97-AF65-F5344CB8AC3E}">
        <p14:creationId xmlns:p14="http://schemas.microsoft.com/office/powerpoint/2010/main" val="1125150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42" presetClass="path" presetSubtype="0" decel="100000" fill="hold" grpId="1" nodeType="withEffect">
                                  <p:stCondLst>
                                    <p:cond delay="0"/>
                                  </p:stCondLst>
                                  <p:childTnLst>
                                    <p:animMotion origin="layout" path="M -2.5E-6 0.04491 L -2.5E-6 -4.07407E-6 " pathEditMode="relative" rAng="0" ptsTypes="AA">
                                      <p:cBhvr>
                                        <p:cTn id="9" dur="600" fill="hold"/>
                                        <p:tgtEl>
                                          <p:spTgt spid="59"/>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fade">
                                      <p:cBhvr>
                                        <p:cTn id="14" dur="500"/>
                                        <p:tgtEl>
                                          <p:spTgt spid="60"/>
                                        </p:tgtEl>
                                      </p:cBhvr>
                                    </p:animEffect>
                                  </p:childTnLst>
                                </p:cTn>
                              </p:par>
                              <p:par>
                                <p:cTn id="15" presetID="42" presetClass="path" presetSubtype="0" decel="100000" fill="hold" grpId="1" nodeType="withEffect">
                                  <p:stCondLst>
                                    <p:cond delay="0"/>
                                  </p:stCondLst>
                                  <p:childTnLst>
                                    <p:animMotion origin="layout" path="M 5E-6 0.04491 L 5E-6 -4.07407E-6 " pathEditMode="relative" rAng="0" ptsTypes="AA">
                                      <p:cBhvr>
                                        <p:cTn id="16" dur="600" fill="hold"/>
                                        <p:tgtEl>
                                          <p:spTgt spid="60"/>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42" presetClass="path" presetSubtype="0" decel="100000" fill="hold" grpId="1" nodeType="withEffect">
                                  <p:stCondLst>
                                    <p:cond delay="0"/>
                                  </p:stCondLst>
                                  <p:childTnLst>
                                    <p:animMotion origin="layout" path="M 5E-6 0.04491 L 5E-6 -4.07407E-6 " pathEditMode="relative" rAng="0" ptsTypes="AA">
                                      <p:cBhvr>
                                        <p:cTn id="23" dur="600" fill="hold"/>
                                        <p:tgtEl>
                                          <p:spTgt spid="62"/>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42" presetClass="path" presetSubtype="0" decel="100000" fill="hold" grpId="1" nodeType="withEffect">
                                  <p:stCondLst>
                                    <p:cond delay="0"/>
                                  </p:stCondLst>
                                  <p:childTnLst>
                                    <p:animMotion origin="layout" path="M 5E-6 0.04491 L 5E-6 -4.07407E-6 " pathEditMode="relative" rAng="0" ptsTypes="AA">
                                      <p:cBhvr>
                                        <p:cTn id="30" dur="600" fill="hold"/>
                                        <p:tgtEl>
                                          <p:spTgt spid="61"/>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0" grpId="0" animBg="1"/>
      <p:bldP spid="60" grpId="1" animBg="1"/>
      <p:bldP spid="61" grpId="0" animBg="1"/>
      <p:bldP spid="61" grpId="1" animBg="1"/>
      <p:bldP spid="62" grpId="0" animBg="1"/>
      <p:bldP spid="6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582AA-0292-410E-B0C6-67A1B0EC6305}"/>
              </a:ext>
            </a:extLst>
          </p:cNvPr>
          <p:cNvSpPr>
            <a:spLocks noGrp="1"/>
          </p:cNvSpPr>
          <p:nvPr>
            <p:ph type="title"/>
          </p:nvPr>
        </p:nvSpPr>
        <p:spPr>
          <a:xfrm>
            <a:off x="588263" y="457200"/>
            <a:ext cx="11018520" cy="553998"/>
          </a:xfrm>
        </p:spPr>
        <p:txBody>
          <a:bodyPr wrap="square" anchor="t">
            <a:normAutofit/>
          </a:bodyPr>
          <a:lstStyle/>
          <a:p>
            <a:r>
              <a:rPr lang="en-GB" dirty="0"/>
              <a:t>Cloud Adoption Framework’s Govern methodology</a:t>
            </a:r>
            <a:endParaRPr lang="de-DE" dirty="0"/>
          </a:p>
        </p:txBody>
      </p:sp>
      <p:pic>
        <p:nvPicPr>
          <p:cNvPr id="2050" name="Picture 2" descr="Infographic of the Cloud Adoption Framework governance model">
            <a:extLst>
              <a:ext uri="{FF2B5EF4-FFF2-40B4-BE49-F238E27FC236}">
                <a16:creationId xmlns:a16="http://schemas.microsoft.com/office/drawing/2014/main" id="{6BE3007A-3C02-4D7B-91E0-B80C71AABD57}"/>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867740" y="1435100"/>
            <a:ext cx="10451757" cy="4833938"/>
          </a:xfrm>
          <a:prstGeom prst="rect">
            <a:avLst/>
          </a:prstGeom>
          <a:solidFill>
            <a:srgbClr val="FFFFFF"/>
          </a:solidFill>
        </p:spPr>
      </p:pic>
    </p:spTree>
    <p:extLst>
      <p:ext uri="{BB962C8B-B14F-4D97-AF65-F5344CB8AC3E}">
        <p14:creationId xmlns:p14="http://schemas.microsoft.com/office/powerpoint/2010/main" val="3579582002"/>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3.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1821</Words>
  <Application>Microsoft Office PowerPoint</Application>
  <PresentationFormat>Widescreen</PresentationFormat>
  <Paragraphs>310</Paragraphs>
  <Slides>14</Slides>
  <Notes>8</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14</vt:i4>
      </vt:variant>
    </vt:vector>
  </HeadingPairs>
  <TitlesOfParts>
    <vt:vector size="23" baseType="lpstr">
      <vt:lpstr>Arial</vt:lpstr>
      <vt:lpstr>Consolas</vt:lpstr>
      <vt:lpstr>Segoe</vt:lpstr>
      <vt:lpstr>Segoe UI</vt:lpstr>
      <vt:lpstr>Segoe UI Semibold</vt:lpstr>
      <vt:lpstr>Wingdings</vt:lpstr>
      <vt:lpstr>White Template</vt:lpstr>
      <vt:lpstr>9-51052_Microsoft_Ready_Template_Light</vt:lpstr>
      <vt:lpstr>Azure Design Template</vt:lpstr>
      <vt:lpstr>Überblick Microsoft Cloud Adoption Framework</vt:lpstr>
      <vt:lpstr>PowerPoint Presentation</vt:lpstr>
      <vt:lpstr>Define strategy</vt:lpstr>
      <vt:lpstr>Plan</vt:lpstr>
      <vt:lpstr>Ready</vt:lpstr>
      <vt:lpstr>Adopt: Migrate</vt:lpstr>
      <vt:lpstr>Adopt: Innovate</vt:lpstr>
      <vt:lpstr>Govern</vt:lpstr>
      <vt:lpstr>Cloud Adoption Framework’s Govern methodology</vt:lpstr>
      <vt:lpstr>Manage and operations</vt:lpstr>
      <vt:lpstr>Cloud Adoption Framework's Manage methodology</vt:lpstr>
      <vt:lpstr>Microsoft Cloud Adoption Framework for Azure</vt:lpstr>
      <vt:lpstr>Microsoft Cloud Adoption Framework for Azure</vt:lpstr>
      <vt:lpstr>Cloud Adoption Framework – Secure methodology End state for managing your overall security posture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2022-02-11T13:55:39Z</dcterms:created>
  <dcterms:modified xsi:type="dcterms:W3CDTF">2022-02-11T13:55:46Z</dcterms:modified>
</cp:coreProperties>
</file>